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embeddedFontLst>
    <p:embeddedFont>
      <p:font typeface="Roboto"/>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bold.fntdata"/><Relationship Id="rId14" Type="http://schemas.openxmlformats.org/officeDocument/2006/relationships/slide" Target="slides/slide9.xml"/><Relationship Id="rId58" Type="http://schemas.openxmlformats.org/officeDocument/2006/relationships/font" Target="fonts/Robo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31c68123a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31c68123a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3ab2ff5f8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3ab2ff5f8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1c68123a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31c68123a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ab2ff5f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3ab2ff5f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39f9f4c64a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39f9f4c64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3a5573cbc6_0_6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3a5573cbc6_0_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39f9f4c64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39f9f4c64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a5573cbc6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3a5573cbc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a5573cbc6_0_1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33a5573cbc6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3a5573cbc6_0_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3a5573cbc6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381faed8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381faed8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9f9f4c64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39f9f4c64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3a5573cbc6_0_2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3a5573cbc6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39f9f4c64a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39f9f4c64a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a5573cbc6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33a5573cbc6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33a5573cbc6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39f9f4c64a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39f9f4c64a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3a5573cbc6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33a5573cbc6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33a5573cbc6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31c68123a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31c68123a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39f9f4c64a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39f9f4c64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3a5573cbc6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3a5573cbc6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39f9f4c64a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39f9f4c64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31c68123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31c68123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39f9f4c64a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39f9f4c64a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39f9f4c64a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39f9f4c64a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39f9f4c64a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39f9f4c64a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31c68123a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31c68123a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31c68123a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31c68123a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31c68123a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31c68123a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39f9f4c64a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39f9f4c64a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39f9f4c64a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39f9f4c64a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998bd0b4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3998bd0b4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320bea76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320bea76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381faed84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381faed84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39f9f4c64a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39f9f4c64a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39f9f4c64a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39f9f4c64a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39f9f4c64a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39f9f4c64a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39f9f4c64a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39f9f4c64a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3998bd0b4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3998bd0b4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3998bd0b4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3998bd0b4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39f9f4c6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39f9f4c6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3998bd0b4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3998bd0b4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3ab2ff5f8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3ab2ff5f8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998bd0b4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3998bd0b4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381faed84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381faed84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998bd0b4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3998bd0b4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a5573cbc6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3a5573cbc6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3a5573cbc6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3a5573cbc6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39f9f4c64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39f9f4c64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31c68123a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31c68123a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381faed84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381faed84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39f9f4c64a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39f9f4c64a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lt1"/>
              </a:buClr>
              <a:buSzPts val="1400"/>
              <a:buChar char="■"/>
              <a:defRPr/>
            </a:lvl6pPr>
            <a:lvl7pPr indent="-317500" lvl="6" marL="3200400" algn="l">
              <a:lnSpc>
                <a:spcPct val="90000"/>
              </a:lnSpc>
              <a:spcBef>
                <a:spcPts val="1200"/>
              </a:spcBef>
              <a:spcAft>
                <a:spcPts val="0"/>
              </a:spcAft>
              <a:buClr>
                <a:schemeClr val="lt1"/>
              </a:buClr>
              <a:buSzPts val="1400"/>
              <a:buChar char="●"/>
              <a:defRPr/>
            </a:lvl7pPr>
            <a:lvl8pPr indent="-317500" lvl="7" marL="3657600" algn="l">
              <a:lnSpc>
                <a:spcPct val="90000"/>
              </a:lnSpc>
              <a:spcBef>
                <a:spcPts val="1200"/>
              </a:spcBef>
              <a:spcAft>
                <a:spcPts val="0"/>
              </a:spcAft>
              <a:buClr>
                <a:schemeClr val="lt1"/>
              </a:buClr>
              <a:buSzPts val="1400"/>
              <a:buChar char="○"/>
              <a:defRPr/>
            </a:lvl8pPr>
            <a:lvl9pPr indent="-317500" lvl="8" marL="4114800" algn="l">
              <a:lnSpc>
                <a:spcPct val="90000"/>
              </a:lnSpc>
              <a:spcBef>
                <a:spcPts val="1200"/>
              </a:spcBef>
              <a:spcAft>
                <a:spcPts val="1200"/>
              </a:spcAft>
              <a:buClr>
                <a:schemeClr val="lt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hyperlink" Target="http://www.youtube.com/watch?v=w7MJ260hdvI" TargetMode="External"/><Relationship Id="rId5"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cQDwCBt2RHM" TargetMode="Externa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1.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3.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spc.noaa.gov/new/SVRclimo/climo.php?parm=allHail" TargetMode="External"/><Relationship Id="rId4" Type="http://schemas.openxmlformats.org/officeDocument/2006/relationships/hyperlink" Target="https://www.spc.noaa.gov/new/SVRclimo/climo.php?parm=sigHail" TargetMode="External"/><Relationship Id="rId5" Type="http://schemas.openxmlformats.org/officeDocument/2006/relationships/image" Target="../media/image11.png"/><Relationship Id="rId6"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egtb_lpiyMw" TargetMode="Externa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4.png"/><Relationship Id="rId4" Type="http://schemas.openxmlformats.org/officeDocument/2006/relationships/image" Target="../media/image55.png"/><Relationship Id="rId5"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3.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7.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4.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1" Type="http://schemas.openxmlformats.org/officeDocument/2006/relationships/hyperlink" Target="https://en.wikipedia.org/wiki/Hail#cite_note-NG_Hail-46" TargetMode="External"/><Relationship Id="rId10" Type="http://schemas.openxmlformats.org/officeDocument/2006/relationships/hyperlink" Target="https://en.wikipedia.org/wiki/Hail#cite_note-weather_extremes-44" TargetMode="External"/><Relationship Id="rId12" Type="http://schemas.openxmlformats.org/officeDocument/2006/relationships/hyperlink" Target="https://en.wikipedia.org/wiki/Kericho"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hyperlink" Target="https://en.wikipedia.org/wiki/Gopalganj_District_(Bangladesh)" TargetMode="External"/><Relationship Id="rId9" Type="http://schemas.openxmlformats.org/officeDocument/2006/relationships/hyperlink" Target="https://en.wikipedia.org/wiki/Aurora,_Nebraska" TargetMode="External"/><Relationship Id="rId5" Type="http://schemas.openxmlformats.org/officeDocument/2006/relationships/hyperlink" Target="https://en.wikipedia.org/wiki/Hail#cite_note-43" TargetMode="External"/><Relationship Id="rId6" Type="http://schemas.openxmlformats.org/officeDocument/2006/relationships/hyperlink" Target="https://en.wikipedia.org/wiki/Hail#cite_note-weather_extremes-44" TargetMode="External"/><Relationship Id="rId7" Type="http://schemas.openxmlformats.org/officeDocument/2006/relationships/hyperlink" Target="https://en.wikipedia.org/wiki/Vivian,_South_Dakota" TargetMode="External"/><Relationship Id="rId8" Type="http://schemas.openxmlformats.org/officeDocument/2006/relationships/hyperlink" Target="https://en.wikipedia.org/wiki/Hail#cite_note-4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descr="File:Hailstorm.jpg - Wikipedia" id="60" name="Google Shape;60;p14"/>
          <p:cNvPicPr preferRelativeResize="0"/>
          <p:nvPr/>
        </p:nvPicPr>
        <p:blipFill>
          <a:blip r:embed="rId3">
            <a:alphaModFix/>
          </a:blip>
          <a:stretch>
            <a:fillRect/>
          </a:stretch>
        </p:blipFill>
        <p:spPr>
          <a:xfrm>
            <a:off x="0" y="6"/>
            <a:ext cx="9144000" cy="5900738"/>
          </a:xfrm>
          <a:prstGeom prst="rect">
            <a:avLst/>
          </a:prstGeom>
          <a:noFill/>
          <a:ln>
            <a:noFill/>
          </a:ln>
        </p:spPr>
      </p:pic>
      <p:sp>
        <p:nvSpPr>
          <p:cNvPr id="61" name="Google Shape;61;p14"/>
          <p:cNvSpPr txBox="1"/>
          <p:nvPr>
            <p:ph type="ctrTitle"/>
          </p:nvPr>
        </p:nvSpPr>
        <p:spPr>
          <a:xfrm>
            <a:off x="311708" y="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Hail Forecasting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Basic ingredients for Hail and Significant Hail (Updrafts)</a:t>
            </a:r>
            <a:endParaRPr/>
          </a:p>
        </p:txBody>
      </p:sp>
      <p:sp>
        <p:nvSpPr>
          <p:cNvPr id="126" name="Google Shape;126;p23"/>
          <p:cNvSpPr txBox="1"/>
          <p:nvPr>
            <p:ph idx="1" type="body"/>
          </p:nvPr>
        </p:nvSpPr>
        <p:spPr>
          <a:xfrm>
            <a:off x="0" y="621575"/>
            <a:ext cx="4784100" cy="452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largest contributors to the development of severe hail are strong convective updrafts</a:t>
            </a:r>
            <a:endParaRPr/>
          </a:p>
          <a:p>
            <a:pPr indent="-342900" lvl="0" marL="457200" rtl="0" algn="l">
              <a:spcBef>
                <a:spcPts val="0"/>
              </a:spcBef>
              <a:spcAft>
                <a:spcPts val="0"/>
              </a:spcAft>
              <a:buSzPts val="1800"/>
              <a:buChar char="●"/>
            </a:pPr>
            <a:r>
              <a:rPr lang="en"/>
              <a:t>Best way to get strong updrafts?</a:t>
            </a:r>
            <a:endParaRPr/>
          </a:p>
          <a:p>
            <a:pPr indent="-317500" lvl="1" marL="914400" rtl="0" algn="l">
              <a:spcBef>
                <a:spcPts val="0"/>
              </a:spcBef>
              <a:spcAft>
                <a:spcPts val="0"/>
              </a:spcAft>
              <a:buSzPts val="1400"/>
              <a:buChar char="○"/>
            </a:pPr>
            <a:r>
              <a:rPr lang="en"/>
              <a:t>Lots of ways but having more CAPE helps a lot!</a:t>
            </a:r>
            <a:endParaRPr/>
          </a:p>
          <a:p>
            <a:pPr indent="-317500" lvl="1" marL="914400" rtl="0" algn="l">
              <a:spcBef>
                <a:spcPts val="0"/>
              </a:spcBef>
              <a:spcAft>
                <a:spcPts val="0"/>
              </a:spcAft>
              <a:buSzPts val="1400"/>
              <a:buChar char="○"/>
            </a:pPr>
            <a:r>
              <a:rPr lang="en"/>
              <a:t>Bigger CAPE (with some caveats) = stronger updrafts WMAX= √(2 x CAPE)</a:t>
            </a:r>
            <a:endParaRPr/>
          </a:p>
          <a:p>
            <a:pPr indent="-317500" lvl="1" marL="914400" rtl="0" algn="l">
              <a:spcBef>
                <a:spcPts val="0"/>
              </a:spcBef>
              <a:spcAft>
                <a:spcPts val="0"/>
              </a:spcAft>
              <a:buSzPts val="1400"/>
              <a:buChar char="○"/>
            </a:pPr>
            <a:r>
              <a:rPr lang="en"/>
              <a:t>Wider updrafts (stronger </a:t>
            </a:r>
            <a:r>
              <a:rPr lang="en"/>
              <a:t>storm</a:t>
            </a:r>
            <a:r>
              <a:rPr lang="en"/>
              <a:t> relative inflow) can be stronger and longer-lived</a:t>
            </a:r>
            <a:endParaRPr/>
          </a:p>
          <a:p>
            <a:pPr indent="-342900" lvl="0" marL="457200" rtl="0" algn="l">
              <a:spcBef>
                <a:spcPts val="0"/>
              </a:spcBef>
              <a:spcAft>
                <a:spcPts val="0"/>
              </a:spcAft>
              <a:buSzPts val="1800"/>
              <a:buChar char="●"/>
            </a:pPr>
            <a:r>
              <a:rPr lang="en"/>
              <a:t>Strong vertical shear supports stronger and longer lived updrafts</a:t>
            </a:r>
            <a:endParaRPr/>
          </a:p>
          <a:p>
            <a:pPr indent="-317500" lvl="1" marL="914400" rtl="0" algn="l">
              <a:spcBef>
                <a:spcPts val="0"/>
              </a:spcBef>
              <a:spcAft>
                <a:spcPts val="0"/>
              </a:spcAft>
              <a:buSzPts val="1400"/>
              <a:buChar char="○"/>
            </a:pPr>
            <a:r>
              <a:rPr lang="en"/>
              <a:t>Storm organization (downdraft separation)</a:t>
            </a:r>
            <a:endParaRPr/>
          </a:p>
          <a:p>
            <a:pPr indent="-317500" lvl="1" marL="914400" rtl="0" algn="l">
              <a:spcBef>
                <a:spcPts val="0"/>
              </a:spcBef>
              <a:spcAft>
                <a:spcPts val="0"/>
              </a:spcAft>
              <a:buSzPts val="1400"/>
              <a:buChar char="○"/>
            </a:pPr>
            <a:r>
              <a:rPr lang="en"/>
              <a:t>Stronger storm relative flow (kinetic energy)</a:t>
            </a:r>
            <a:endParaRPr/>
          </a:p>
          <a:p>
            <a:pPr indent="-317500" lvl="1" marL="914400" rtl="0" algn="l">
              <a:spcBef>
                <a:spcPts val="0"/>
              </a:spcBef>
              <a:spcAft>
                <a:spcPts val="0"/>
              </a:spcAft>
              <a:buSzPts val="1400"/>
              <a:buChar char="○"/>
            </a:pPr>
            <a:r>
              <a:rPr lang="en"/>
              <a:t>Dynamical effects and pressure perturbations </a:t>
            </a:r>
            <a:r>
              <a:rPr i="1" lang="en"/>
              <a:t>(More on this later!)</a:t>
            </a:r>
            <a:endParaRPr i="1"/>
          </a:p>
        </p:txBody>
      </p:sp>
      <p:pic>
        <p:nvPicPr>
          <p:cNvPr id="127" name="Google Shape;127;p23"/>
          <p:cNvPicPr preferRelativeResize="0"/>
          <p:nvPr/>
        </p:nvPicPr>
        <p:blipFill>
          <a:blip r:embed="rId3">
            <a:alphaModFix/>
          </a:blip>
          <a:stretch>
            <a:fillRect/>
          </a:stretch>
        </p:blipFill>
        <p:spPr>
          <a:xfrm>
            <a:off x="4784150" y="1471000"/>
            <a:ext cx="4359850" cy="3043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But a word of caution…</a:t>
            </a:r>
            <a:endParaRPr/>
          </a:p>
        </p:txBody>
      </p:sp>
      <p:sp>
        <p:nvSpPr>
          <p:cNvPr id="133" name="Google Shape;133;p24"/>
          <p:cNvSpPr txBox="1"/>
          <p:nvPr>
            <p:ph idx="1" type="body"/>
          </p:nvPr>
        </p:nvSpPr>
        <p:spPr>
          <a:xfrm>
            <a:off x="0" y="621575"/>
            <a:ext cx="4784100" cy="452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More CAPE does not always mean larger hail!</a:t>
            </a:r>
            <a:endParaRPr/>
          </a:p>
          <a:p>
            <a:pPr indent="-342900" lvl="0" marL="457200" rtl="0" algn="l">
              <a:spcBef>
                <a:spcPts val="0"/>
              </a:spcBef>
              <a:spcAft>
                <a:spcPts val="0"/>
              </a:spcAft>
              <a:buSzPts val="1800"/>
              <a:buChar char="●"/>
            </a:pPr>
            <a:r>
              <a:rPr lang="en"/>
              <a:t>Simulations have found CAPE between 2000-2400 J/kg to be “optimal”</a:t>
            </a:r>
            <a:endParaRPr/>
          </a:p>
          <a:p>
            <a:pPr indent="-342900" lvl="0" marL="457200" rtl="0" algn="l">
              <a:spcBef>
                <a:spcPts val="0"/>
              </a:spcBef>
              <a:spcAft>
                <a:spcPts val="0"/>
              </a:spcAft>
              <a:buSzPts val="1800"/>
              <a:buChar char="●"/>
            </a:pPr>
            <a:r>
              <a:rPr lang="en"/>
              <a:t>Giant hail is occasionally recorded with CAPE &lt;1000 J/kg</a:t>
            </a:r>
            <a:endParaRPr/>
          </a:p>
          <a:p>
            <a:pPr indent="-342900" lvl="0" marL="457200" rtl="0" algn="l">
              <a:spcBef>
                <a:spcPts val="0"/>
              </a:spcBef>
              <a:spcAft>
                <a:spcPts val="0"/>
              </a:spcAft>
              <a:buSzPts val="1800"/>
              <a:buChar char="●"/>
            </a:pPr>
            <a:r>
              <a:rPr lang="en"/>
              <a:t>Stronger </a:t>
            </a:r>
            <a:r>
              <a:rPr lang="en"/>
              <a:t>shear can make up for this</a:t>
            </a:r>
            <a:endParaRPr/>
          </a:p>
        </p:txBody>
      </p:sp>
      <p:pic>
        <p:nvPicPr>
          <p:cNvPr id="134" name="Google Shape;134;p24"/>
          <p:cNvPicPr preferRelativeResize="0"/>
          <p:nvPr/>
        </p:nvPicPr>
        <p:blipFill rotWithShape="1">
          <a:blip r:embed="rId3">
            <a:alphaModFix/>
          </a:blip>
          <a:srcRect b="0" l="0" r="0" t="1409"/>
          <a:stretch/>
        </p:blipFill>
        <p:spPr>
          <a:xfrm>
            <a:off x="4936500" y="768025"/>
            <a:ext cx="4055100" cy="299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idx="1" type="body"/>
          </p:nvPr>
        </p:nvSpPr>
        <p:spPr>
          <a:xfrm>
            <a:off x="0" y="659275"/>
            <a:ext cx="4572000" cy="44841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Hail potential is intrinsically related to the freezing level</a:t>
            </a:r>
            <a:endParaRPr/>
          </a:p>
          <a:p>
            <a:pPr indent="-334327" lvl="0" marL="457200" rtl="0" algn="l">
              <a:spcBef>
                <a:spcPts val="0"/>
              </a:spcBef>
              <a:spcAft>
                <a:spcPts val="0"/>
              </a:spcAft>
              <a:buSzPct val="100000"/>
              <a:buChar char="●"/>
            </a:pPr>
            <a:r>
              <a:rPr lang="en"/>
              <a:t>Steeper lapse rates contribute to more CAPE and can support stronger updrafts.</a:t>
            </a:r>
            <a:endParaRPr strike="sngStrike">
              <a:solidFill>
                <a:schemeClr val="dk1"/>
              </a:solidFill>
            </a:endParaRPr>
          </a:p>
          <a:p>
            <a:pPr indent="-334327" lvl="0" marL="457200" rtl="0" algn="l">
              <a:spcBef>
                <a:spcPts val="0"/>
              </a:spcBef>
              <a:spcAft>
                <a:spcPts val="0"/>
              </a:spcAft>
              <a:buSzPct val="100000"/>
              <a:buChar char="●"/>
            </a:pPr>
            <a:r>
              <a:rPr lang="en"/>
              <a:t>Large hail is more likely with lower freezing levels for any CAPE</a:t>
            </a:r>
            <a:endParaRPr/>
          </a:p>
          <a:p>
            <a:pPr indent="-334327" lvl="0" marL="457200" rtl="0" algn="l">
              <a:spcBef>
                <a:spcPts val="0"/>
              </a:spcBef>
              <a:spcAft>
                <a:spcPts val="0"/>
              </a:spcAft>
              <a:buSzPct val="100000"/>
              <a:buChar char="●"/>
            </a:pPr>
            <a:r>
              <a:rPr lang="en"/>
              <a:t>Steeper lapse rates can also mean </a:t>
            </a:r>
            <a:r>
              <a:rPr lang="en"/>
              <a:t>lower</a:t>
            </a:r>
            <a:r>
              <a:rPr lang="en"/>
              <a:t> freezing levels as </a:t>
            </a:r>
            <a:r>
              <a:rPr lang="en"/>
              <a:t>temperature</a:t>
            </a:r>
            <a:r>
              <a:rPr lang="en"/>
              <a:t> decreases </a:t>
            </a:r>
            <a:r>
              <a:rPr lang="en"/>
              <a:t>more</a:t>
            </a:r>
            <a:r>
              <a:rPr lang="en"/>
              <a:t> quickly with height.</a:t>
            </a:r>
            <a:endParaRPr/>
          </a:p>
          <a:p>
            <a:pPr indent="-334327" lvl="0" marL="457200" rtl="0" algn="l">
              <a:spcBef>
                <a:spcPts val="0"/>
              </a:spcBef>
              <a:spcAft>
                <a:spcPts val="0"/>
              </a:spcAft>
              <a:buSzPct val="100000"/>
              <a:buChar char="●"/>
            </a:pPr>
            <a:r>
              <a:rPr lang="en"/>
              <a:t>Higher elevation locations are closer to the freezing layer and closer to EML source</a:t>
            </a:r>
            <a:endParaRPr/>
          </a:p>
          <a:p>
            <a:pPr indent="-334327" lvl="0" marL="457200" rtl="0" algn="l">
              <a:spcBef>
                <a:spcPts val="0"/>
              </a:spcBef>
              <a:spcAft>
                <a:spcPts val="0"/>
              </a:spcAft>
              <a:buSzPct val="100000"/>
              <a:buChar char="●"/>
            </a:pPr>
            <a:r>
              <a:rPr lang="en"/>
              <a:t>Large to very large hail is more common in high mid-level lapse rate </a:t>
            </a:r>
            <a:r>
              <a:rPr lang="en"/>
              <a:t>environments. Hence the climatology downstream of the EML source region.</a:t>
            </a:r>
            <a:endParaRPr strike="sngStrike">
              <a:solidFill>
                <a:srgbClr val="FF0000"/>
              </a:solidFill>
            </a:endParaRPr>
          </a:p>
        </p:txBody>
      </p:sp>
      <p:pic>
        <p:nvPicPr>
          <p:cNvPr id="140" name="Google Shape;140;p25"/>
          <p:cNvPicPr preferRelativeResize="0"/>
          <p:nvPr/>
        </p:nvPicPr>
        <p:blipFill rotWithShape="1">
          <a:blip r:embed="rId3">
            <a:alphaModFix/>
          </a:blip>
          <a:srcRect b="0" l="0" r="0" t="1136"/>
          <a:stretch/>
        </p:blipFill>
        <p:spPr>
          <a:xfrm>
            <a:off x="4778975" y="868875"/>
            <a:ext cx="3999000" cy="3630725"/>
          </a:xfrm>
          <a:prstGeom prst="rect">
            <a:avLst/>
          </a:prstGeom>
          <a:noFill/>
          <a:ln>
            <a:noFill/>
          </a:ln>
        </p:spPr>
      </p:pic>
      <p:sp>
        <p:nvSpPr>
          <p:cNvPr id="141" name="Google Shape;141;p25"/>
          <p:cNvSpPr txBox="1"/>
          <p:nvPr>
            <p:ph type="title"/>
          </p:nvPr>
        </p:nvSpPr>
        <p:spPr>
          <a:xfrm>
            <a:off x="311700" y="0"/>
            <a:ext cx="8865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Freezing Level and Hail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idx="1" type="body"/>
          </p:nvPr>
        </p:nvSpPr>
        <p:spPr>
          <a:xfrm>
            <a:off x="0" y="621575"/>
            <a:ext cx="4784100" cy="452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Generally, we want a greater portion of CAPE </a:t>
            </a:r>
            <a:r>
              <a:rPr i="1" lang="en"/>
              <a:t>above </a:t>
            </a:r>
            <a:r>
              <a:rPr lang="en"/>
              <a:t>the freezing level </a:t>
            </a:r>
            <a:endParaRPr/>
          </a:p>
          <a:p>
            <a:pPr indent="-342900" lvl="0" marL="457200" rtl="0" algn="l">
              <a:spcBef>
                <a:spcPts val="0"/>
              </a:spcBef>
              <a:spcAft>
                <a:spcPts val="0"/>
              </a:spcAft>
              <a:buSzPts val="1800"/>
              <a:buChar char="●"/>
            </a:pPr>
            <a:r>
              <a:rPr lang="en"/>
              <a:t>Steep lapse rates help achieve this!</a:t>
            </a:r>
            <a:endParaRPr/>
          </a:p>
          <a:p>
            <a:pPr indent="-342900" lvl="0" marL="457200" rtl="0" algn="l">
              <a:spcBef>
                <a:spcPts val="0"/>
              </a:spcBef>
              <a:spcAft>
                <a:spcPts val="0"/>
              </a:spcAft>
              <a:buSzPts val="1800"/>
              <a:buChar char="●"/>
            </a:pPr>
            <a:r>
              <a:rPr lang="en"/>
              <a:t>Steeper lapse rates contribute to more CAPE and can support stronger updrafts.</a:t>
            </a:r>
            <a:endParaRPr/>
          </a:p>
          <a:p>
            <a:pPr indent="-342900" lvl="0" marL="457200" rtl="0" algn="l">
              <a:spcBef>
                <a:spcPts val="0"/>
              </a:spcBef>
              <a:spcAft>
                <a:spcPts val="0"/>
              </a:spcAft>
              <a:buSzPts val="1800"/>
              <a:buChar char="●"/>
            </a:pPr>
            <a:r>
              <a:rPr lang="en"/>
              <a:t>Steeper lapse rates can also mean lower freezing levels as temperature decreases more quickly with height.</a:t>
            </a:r>
            <a:endParaRPr/>
          </a:p>
          <a:p>
            <a:pPr indent="-342900" lvl="0" marL="457200" rtl="0" algn="l">
              <a:spcBef>
                <a:spcPts val="0"/>
              </a:spcBef>
              <a:spcAft>
                <a:spcPts val="0"/>
              </a:spcAft>
              <a:buSzPts val="1800"/>
              <a:buChar char="●"/>
            </a:pPr>
            <a:r>
              <a:rPr lang="en"/>
              <a:t>Higher elevation locations are closer to the freezing layer and closer to EML source</a:t>
            </a:r>
            <a:endParaRPr/>
          </a:p>
        </p:txBody>
      </p:sp>
      <p:pic>
        <p:nvPicPr>
          <p:cNvPr id="147" name="Google Shape;147;p26"/>
          <p:cNvPicPr preferRelativeResize="0"/>
          <p:nvPr/>
        </p:nvPicPr>
        <p:blipFill>
          <a:blip r:embed="rId3">
            <a:alphaModFix/>
          </a:blip>
          <a:stretch>
            <a:fillRect/>
          </a:stretch>
        </p:blipFill>
        <p:spPr>
          <a:xfrm>
            <a:off x="4836675" y="678550"/>
            <a:ext cx="3995619" cy="4266000"/>
          </a:xfrm>
          <a:prstGeom prst="rect">
            <a:avLst/>
          </a:prstGeom>
          <a:noFill/>
          <a:ln>
            <a:noFill/>
          </a:ln>
        </p:spPr>
      </p:pic>
      <p:sp>
        <p:nvSpPr>
          <p:cNvPr id="148" name="Google Shape;148;p26"/>
          <p:cNvSpPr/>
          <p:nvPr/>
        </p:nvSpPr>
        <p:spPr>
          <a:xfrm>
            <a:off x="6283917" y="1830859"/>
            <a:ext cx="1233500" cy="2063625"/>
          </a:xfrm>
          <a:custGeom>
            <a:rect b="b" l="l" r="r" t="t"/>
            <a:pathLst>
              <a:path extrusionOk="0" h="82545" w="49340">
                <a:moveTo>
                  <a:pt x="1862" y="0"/>
                </a:moveTo>
                <a:lnTo>
                  <a:pt x="0" y="18309"/>
                </a:lnTo>
                <a:lnTo>
                  <a:pt x="20481" y="47789"/>
                </a:lnTo>
                <a:lnTo>
                  <a:pt x="34755" y="71063"/>
                </a:lnTo>
                <a:lnTo>
                  <a:pt x="45306" y="82545"/>
                </a:lnTo>
                <a:lnTo>
                  <a:pt x="49340" y="76649"/>
                </a:lnTo>
                <a:lnTo>
                  <a:pt x="49030" y="76649"/>
                </a:lnTo>
                <a:lnTo>
                  <a:pt x="48720" y="76649"/>
                </a:lnTo>
                <a:lnTo>
                  <a:pt x="41272" y="59581"/>
                </a:lnTo>
                <a:lnTo>
                  <a:pt x="35066" y="47479"/>
                </a:lnTo>
                <a:lnTo>
                  <a:pt x="21101" y="25757"/>
                </a:lnTo>
                <a:close/>
              </a:path>
            </a:pathLst>
          </a:custGeom>
          <a:solidFill>
            <a:srgbClr val="4872B8">
              <a:alpha val="56879"/>
            </a:srgbClr>
          </a:solidFill>
          <a:ln>
            <a:noFill/>
          </a:ln>
        </p:spPr>
      </p:sp>
      <p:sp>
        <p:nvSpPr>
          <p:cNvPr id="149" name="Google Shape;149;p2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Lapse rates and Hail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5" name="Google Shape;155;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6" name="Google Shape;156;p27"/>
          <p:cNvPicPr preferRelativeResize="0"/>
          <p:nvPr/>
        </p:nvPicPr>
        <p:blipFill>
          <a:blip r:embed="rId3">
            <a:alphaModFix/>
          </a:blip>
          <a:stretch>
            <a:fillRect/>
          </a:stretch>
        </p:blipFill>
        <p:spPr>
          <a:xfrm>
            <a:off x="0" y="7"/>
            <a:ext cx="9143999" cy="4753336"/>
          </a:xfrm>
          <a:prstGeom prst="rect">
            <a:avLst/>
          </a:prstGeom>
          <a:noFill/>
          <a:ln>
            <a:noFill/>
          </a:ln>
        </p:spPr>
      </p:pic>
      <p:sp>
        <p:nvSpPr>
          <p:cNvPr id="157" name="Google Shape;157;p27"/>
          <p:cNvSpPr txBox="1"/>
          <p:nvPr/>
        </p:nvSpPr>
        <p:spPr>
          <a:xfrm>
            <a:off x="20450" y="4746125"/>
            <a:ext cx="27831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(Nixon &amp; Allen 2023)</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 name="Shape 161"/>
        <p:cNvGrpSpPr/>
        <p:nvPr/>
      </p:nvGrpSpPr>
      <p:grpSpPr>
        <a:xfrm>
          <a:off x="0" y="0"/>
          <a:ext cx="0" cy="0"/>
          <a:chOff x="0" y="0"/>
          <a:chExt cx="0" cy="0"/>
        </a:xfrm>
      </p:grpSpPr>
      <p:pic>
        <p:nvPicPr>
          <p:cNvPr descr="A graph of a number of different colored lines&#10;&#10;Description automatically generated with medium confidence" id="162" name="Google Shape;162;p28"/>
          <p:cNvPicPr preferRelativeResize="0"/>
          <p:nvPr/>
        </p:nvPicPr>
        <p:blipFill rotWithShape="1">
          <a:blip r:embed="rId3">
            <a:alphaModFix/>
          </a:blip>
          <a:srcRect b="0" l="0" r="0" t="0"/>
          <a:stretch/>
        </p:blipFill>
        <p:spPr>
          <a:xfrm>
            <a:off x="4187270" y="7613"/>
            <a:ext cx="4956731" cy="3703759"/>
          </a:xfrm>
          <a:prstGeom prst="rect">
            <a:avLst/>
          </a:prstGeom>
          <a:noFill/>
          <a:ln>
            <a:noFill/>
          </a:ln>
        </p:spPr>
      </p:pic>
      <p:sp>
        <p:nvSpPr>
          <p:cNvPr id="163" name="Google Shape;163;p28"/>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2. Storm depth</a:t>
            </a:r>
            <a:endParaRPr sz="1100"/>
          </a:p>
        </p:txBody>
      </p:sp>
      <p:sp>
        <p:nvSpPr>
          <p:cNvPr id="164" name="Google Shape;164;p28"/>
          <p:cNvSpPr txBox="1"/>
          <p:nvPr/>
        </p:nvSpPr>
        <p:spPr>
          <a:xfrm>
            <a:off x="560231" y="1130122"/>
            <a:ext cx="28002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MPL is a good indicator of</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the </a:t>
            </a:r>
            <a:r>
              <a:rPr lang="en" sz="1800">
                <a:solidFill>
                  <a:srgbClr val="FF0000"/>
                </a:solidFill>
                <a:latin typeface="Arial"/>
                <a:ea typeface="Arial"/>
                <a:cs typeface="Arial"/>
                <a:sym typeface="Arial"/>
              </a:rPr>
              <a:t>ceiling </a:t>
            </a:r>
            <a:r>
              <a:rPr lang="en" sz="1800">
                <a:solidFill>
                  <a:schemeClr val="lt1"/>
                </a:solidFill>
                <a:latin typeface="Arial"/>
                <a:ea typeface="Arial"/>
                <a:cs typeface="Arial"/>
                <a:sym typeface="Arial"/>
              </a:rPr>
              <a:t>for hail size!</a:t>
            </a:r>
            <a:endParaRPr sz="1800">
              <a:solidFill>
                <a:srgbClr val="FF0000"/>
              </a:solidFill>
              <a:latin typeface="Arial"/>
              <a:ea typeface="Arial"/>
              <a:cs typeface="Arial"/>
              <a:sym typeface="Arial"/>
            </a:endParaRPr>
          </a:p>
        </p:txBody>
      </p:sp>
      <p:cxnSp>
        <p:nvCxnSpPr>
          <p:cNvPr id="165" name="Google Shape;165;p28"/>
          <p:cNvCxnSpPr/>
          <p:nvPr/>
        </p:nvCxnSpPr>
        <p:spPr>
          <a:xfrm rot="10800000">
            <a:off x="6399455" y="2979480"/>
            <a:ext cx="0" cy="213300"/>
          </a:xfrm>
          <a:prstGeom prst="straightConnector1">
            <a:avLst/>
          </a:prstGeom>
          <a:noFill/>
          <a:ln cap="flat" cmpd="sng" w="57150">
            <a:solidFill>
              <a:schemeClr val="dk1"/>
            </a:solidFill>
            <a:prstDash val="solid"/>
            <a:miter lim="800000"/>
            <a:headEnd len="sm" w="sm" type="none"/>
            <a:tailEnd len="sm" w="sm" type="none"/>
          </a:ln>
        </p:spPr>
      </p:cxnSp>
      <p:cxnSp>
        <p:nvCxnSpPr>
          <p:cNvPr id="166" name="Google Shape;166;p28"/>
          <p:cNvCxnSpPr/>
          <p:nvPr/>
        </p:nvCxnSpPr>
        <p:spPr>
          <a:xfrm rot="10800000">
            <a:off x="5339826" y="2980376"/>
            <a:ext cx="0" cy="213300"/>
          </a:xfrm>
          <a:prstGeom prst="straightConnector1">
            <a:avLst/>
          </a:prstGeom>
          <a:noFill/>
          <a:ln cap="flat" cmpd="sng" w="57150">
            <a:solidFill>
              <a:schemeClr val="dk1"/>
            </a:solidFill>
            <a:prstDash val="solid"/>
            <a:miter lim="800000"/>
            <a:headEnd len="sm" w="sm" type="none"/>
            <a:tailEnd len="sm" w="sm" type="none"/>
          </a:ln>
        </p:spPr>
      </p:cxnSp>
      <p:cxnSp>
        <p:nvCxnSpPr>
          <p:cNvPr id="167" name="Google Shape;167;p28"/>
          <p:cNvCxnSpPr/>
          <p:nvPr/>
        </p:nvCxnSpPr>
        <p:spPr>
          <a:xfrm rot="10800000">
            <a:off x="7404754" y="2979480"/>
            <a:ext cx="0" cy="213300"/>
          </a:xfrm>
          <a:prstGeom prst="straightConnector1">
            <a:avLst/>
          </a:prstGeom>
          <a:noFill/>
          <a:ln cap="flat" cmpd="sng" w="57150">
            <a:solidFill>
              <a:schemeClr val="dk1"/>
            </a:solidFill>
            <a:prstDash val="solid"/>
            <a:miter lim="800000"/>
            <a:headEnd len="sm" w="sm" type="none"/>
            <a:tailEnd len="sm" w="sm" type="none"/>
          </a:ln>
        </p:spPr>
      </p:cxnSp>
      <p:cxnSp>
        <p:nvCxnSpPr>
          <p:cNvPr id="168" name="Google Shape;168;p28"/>
          <p:cNvCxnSpPr/>
          <p:nvPr/>
        </p:nvCxnSpPr>
        <p:spPr>
          <a:xfrm rot="10800000">
            <a:off x="8243048" y="2979480"/>
            <a:ext cx="0" cy="213300"/>
          </a:xfrm>
          <a:prstGeom prst="straightConnector1">
            <a:avLst/>
          </a:prstGeom>
          <a:noFill/>
          <a:ln cap="flat" cmpd="sng" w="57150">
            <a:solidFill>
              <a:schemeClr val="dk1"/>
            </a:solidFill>
            <a:prstDash val="solid"/>
            <a:miter lim="800000"/>
            <a:headEnd len="sm" w="sm" type="none"/>
            <a:tailEnd len="sm" w="sm" type="none"/>
          </a:ln>
        </p:spPr>
      </p:cxnSp>
      <p:sp>
        <p:nvSpPr>
          <p:cNvPr id="169" name="Google Shape;169;p28"/>
          <p:cNvSpPr txBox="1"/>
          <p:nvPr/>
        </p:nvSpPr>
        <p:spPr>
          <a:xfrm>
            <a:off x="5076936" y="2663651"/>
            <a:ext cx="6165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.25″</a:t>
            </a:r>
            <a:endParaRPr sz="1800">
              <a:solidFill>
                <a:schemeClr val="dk1"/>
              </a:solidFill>
              <a:latin typeface="Calibri"/>
              <a:ea typeface="Calibri"/>
              <a:cs typeface="Calibri"/>
              <a:sym typeface="Calibri"/>
            </a:endParaRPr>
          </a:p>
        </p:txBody>
      </p:sp>
      <p:sp>
        <p:nvSpPr>
          <p:cNvPr id="170" name="Google Shape;170;p28"/>
          <p:cNvSpPr txBox="1"/>
          <p:nvPr/>
        </p:nvSpPr>
        <p:spPr>
          <a:xfrm>
            <a:off x="6231815" y="2656031"/>
            <a:ext cx="495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1″</a:t>
            </a:r>
            <a:endParaRPr sz="1800">
              <a:solidFill>
                <a:schemeClr val="dk1"/>
              </a:solidFill>
              <a:latin typeface="Calibri"/>
              <a:ea typeface="Calibri"/>
              <a:cs typeface="Calibri"/>
              <a:sym typeface="Calibri"/>
            </a:endParaRPr>
          </a:p>
        </p:txBody>
      </p:sp>
      <p:sp>
        <p:nvSpPr>
          <p:cNvPr id="171" name="Google Shape;171;p28"/>
          <p:cNvSpPr txBox="1"/>
          <p:nvPr/>
        </p:nvSpPr>
        <p:spPr>
          <a:xfrm>
            <a:off x="7257152" y="2656031"/>
            <a:ext cx="495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172" name="Google Shape;172;p28"/>
          <p:cNvSpPr txBox="1"/>
          <p:nvPr/>
        </p:nvSpPr>
        <p:spPr>
          <a:xfrm>
            <a:off x="8096286" y="2663651"/>
            <a:ext cx="495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4″</a:t>
            </a:r>
            <a:endParaRPr sz="1800">
              <a:solidFill>
                <a:schemeClr val="dk1"/>
              </a:solidFill>
              <a:latin typeface="Calibri"/>
              <a:ea typeface="Calibri"/>
              <a:cs typeface="Calibri"/>
              <a:sym typeface="Calibri"/>
            </a:endParaRPr>
          </a:p>
        </p:txBody>
      </p:sp>
      <p:sp>
        <p:nvSpPr>
          <p:cNvPr id="173" name="Google Shape;173;p28"/>
          <p:cNvSpPr/>
          <p:nvPr/>
        </p:nvSpPr>
        <p:spPr>
          <a:xfrm>
            <a:off x="8443983" y="2030506"/>
            <a:ext cx="394200" cy="739500"/>
          </a:xfrm>
          <a:prstGeom prst="downArrow">
            <a:avLst>
              <a:gd fmla="val 50000" name="adj1"/>
              <a:gd fmla="val 50000" name="adj2"/>
            </a:avLst>
          </a:prstGeom>
          <a:solidFill>
            <a:srgbClr val="FF0000"/>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74" name="Google Shape;174;p28"/>
          <p:cNvCxnSpPr/>
          <p:nvPr/>
        </p:nvCxnSpPr>
        <p:spPr>
          <a:xfrm rot="10800000">
            <a:off x="8641095" y="2980377"/>
            <a:ext cx="0" cy="213300"/>
          </a:xfrm>
          <a:prstGeom prst="straightConnector1">
            <a:avLst/>
          </a:prstGeom>
          <a:noFill/>
          <a:ln cap="flat" cmpd="sng" w="57150">
            <a:solidFill>
              <a:srgbClr val="FF0000"/>
            </a:solidFill>
            <a:prstDash val="solid"/>
            <a:miter lim="800000"/>
            <a:headEnd len="sm" w="sm" type="none"/>
            <a:tailEnd len="sm" w="sm" type="none"/>
          </a:ln>
        </p:spPr>
      </p:cxnSp>
      <p:sp>
        <p:nvSpPr>
          <p:cNvPr id="175" name="Google Shape;175;p28"/>
          <p:cNvSpPr txBox="1"/>
          <p:nvPr/>
        </p:nvSpPr>
        <p:spPr>
          <a:xfrm>
            <a:off x="0" y="4404000"/>
            <a:ext cx="2423700" cy="7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(Nixon 2025)</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4033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Forecasting Saturation</a:t>
            </a:r>
            <a:endParaRPr/>
          </a:p>
        </p:txBody>
      </p:sp>
      <p:sp>
        <p:nvSpPr>
          <p:cNvPr id="181" name="Google Shape;181;p29"/>
          <p:cNvSpPr txBox="1"/>
          <p:nvPr>
            <p:ph idx="1" type="body"/>
          </p:nvPr>
        </p:nvSpPr>
        <p:spPr>
          <a:xfrm>
            <a:off x="0" y="572700"/>
            <a:ext cx="45720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Hail</a:t>
            </a:r>
            <a:r>
              <a:rPr lang="en"/>
              <a:t>stone</a:t>
            </a:r>
            <a:r>
              <a:rPr lang="en"/>
              <a:t> formation and growth requires enough supercooled water to </a:t>
            </a:r>
            <a:r>
              <a:rPr lang="en"/>
              <a:t>support</a:t>
            </a:r>
            <a:r>
              <a:rPr lang="en"/>
              <a:t> accretion.</a:t>
            </a:r>
            <a:endParaRPr/>
          </a:p>
          <a:p>
            <a:pPr indent="-342900" lvl="0" marL="457200" rtl="0" algn="l">
              <a:spcBef>
                <a:spcPts val="0"/>
              </a:spcBef>
              <a:spcAft>
                <a:spcPts val="0"/>
              </a:spcAft>
              <a:buSzPts val="1800"/>
              <a:buChar char="●"/>
            </a:pPr>
            <a:r>
              <a:rPr b="1" lang="en" u="sng"/>
              <a:t>Goldilocks problem.</a:t>
            </a:r>
            <a:r>
              <a:rPr lang="en"/>
              <a:t> Need enough water to support formation and growth, but not too much</a:t>
            </a:r>
            <a:endParaRPr/>
          </a:p>
          <a:p>
            <a:pPr indent="-317500" lvl="1" marL="914400" rtl="0" algn="l">
              <a:spcBef>
                <a:spcPts val="0"/>
              </a:spcBef>
              <a:spcAft>
                <a:spcPts val="0"/>
              </a:spcAft>
              <a:buSzPts val="1400"/>
              <a:buChar char="○"/>
            </a:pPr>
            <a:r>
              <a:rPr lang="en"/>
              <a:t>Water-loading of the updraft</a:t>
            </a:r>
            <a:endParaRPr/>
          </a:p>
          <a:p>
            <a:pPr indent="-317500" lvl="1" marL="914400" rtl="0" algn="l">
              <a:spcBef>
                <a:spcPts val="0"/>
              </a:spcBef>
              <a:spcAft>
                <a:spcPts val="0"/>
              </a:spcAft>
              <a:buSzPts val="1400"/>
              <a:buChar char="○"/>
            </a:pPr>
            <a:r>
              <a:rPr lang="en"/>
              <a:t>Too much latent heat raises the freezing level and causes more water release from rain</a:t>
            </a:r>
            <a:endParaRPr/>
          </a:p>
          <a:p>
            <a:pPr indent="-317500" lvl="1" marL="914400" rtl="0" algn="l">
              <a:spcBef>
                <a:spcPts val="0"/>
              </a:spcBef>
              <a:spcAft>
                <a:spcPts val="0"/>
              </a:spcAft>
              <a:buSzPts val="1400"/>
              <a:buChar char="○"/>
            </a:pPr>
            <a:r>
              <a:rPr lang="en"/>
              <a:t>Too saturated also weakens lapse rates</a:t>
            </a:r>
            <a:endParaRPr/>
          </a:p>
          <a:p>
            <a:pPr indent="-342900" lvl="0" marL="457200" rtl="0" algn="l">
              <a:spcBef>
                <a:spcPts val="0"/>
              </a:spcBef>
              <a:spcAft>
                <a:spcPts val="0"/>
              </a:spcAft>
              <a:buSzPts val="1800"/>
              <a:buChar char="●"/>
            </a:pPr>
            <a:r>
              <a:rPr lang="en"/>
              <a:t>Too little </a:t>
            </a:r>
            <a:r>
              <a:rPr lang="en"/>
              <a:t>saturation</a:t>
            </a:r>
            <a:r>
              <a:rPr lang="en"/>
              <a:t> in the mid-levels can weaken updrafts via dry air entrainment.</a:t>
            </a:r>
            <a:endParaRPr/>
          </a:p>
        </p:txBody>
      </p:sp>
      <p:pic>
        <p:nvPicPr>
          <p:cNvPr id="182" name="Google Shape;182;p29"/>
          <p:cNvPicPr preferRelativeResize="0"/>
          <p:nvPr/>
        </p:nvPicPr>
        <p:blipFill rotWithShape="1">
          <a:blip r:embed="rId3">
            <a:alphaModFix/>
          </a:blip>
          <a:srcRect b="0" l="0" r="0" t="0"/>
          <a:stretch/>
        </p:blipFill>
        <p:spPr>
          <a:xfrm>
            <a:off x="4724400" y="572700"/>
            <a:ext cx="4267198" cy="24314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6" name="Shape 186"/>
        <p:cNvGrpSpPr/>
        <p:nvPr/>
      </p:nvGrpSpPr>
      <p:grpSpPr>
        <a:xfrm>
          <a:off x="0" y="0"/>
          <a:ext cx="0" cy="0"/>
          <a:chOff x="0" y="0"/>
          <a:chExt cx="0" cy="0"/>
        </a:xfrm>
      </p:grpSpPr>
      <p:pic>
        <p:nvPicPr>
          <p:cNvPr descr="Chart&#10;&#10;Description automatically generated" id="187" name="Google Shape;187;p30"/>
          <p:cNvPicPr preferRelativeResize="0"/>
          <p:nvPr/>
        </p:nvPicPr>
        <p:blipFill rotWithShape="1">
          <a:blip r:embed="rId3">
            <a:alphaModFix/>
          </a:blip>
          <a:srcRect b="0" l="0" r="0" t="4287"/>
          <a:stretch/>
        </p:blipFill>
        <p:spPr>
          <a:xfrm>
            <a:off x="5004892" y="0"/>
            <a:ext cx="4139109" cy="4423781"/>
          </a:xfrm>
          <a:prstGeom prst="rect">
            <a:avLst/>
          </a:prstGeom>
          <a:noFill/>
          <a:ln>
            <a:noFill/>
          </a:ln>
        </p:spPr>
      </p:pic>
      <p:sp>
        <p:nvSpPr>
          <p:cNvPr id="188" name="Google Shape;188;p30"/>
          <p:cNvSpPr txBox="1"/>
          <p:nvPr/>
        </p:nvSpPr>
        <p:spPr>
          <a:xfrm>
            <a:off x="344028" y="1149178"/>
            <a:ext cx="4271100" cy="2839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Cloud microphysics: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Colder, drier clouds produce </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    smaller droplets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More droplets are lighter, and can be</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    lofted higher, into colder temperatures</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More droplets can go towards </a:t>
            </a:r>
            <a:r>
              <a:rPr lang="en" sz="1800">
                <a:solidFill>
                  <a:srgbClr val="00B0F0"/>
                </a:solidFill>
                <a:latin typeface="Arial"/>
                <a:ea typeface="Arial"/>
                <a:cs typeface="Arial"/>
                <a:sym typeface="Arial"/>
              </a:rPr>
              <a:t>graupel</a:t>
            </a:r>
            <a:endParaRPr sz="1100"/>
          </a:p>
          <a:p>
            <a:pPr indent="0" lvl="0" marL="0" marR="0" rtl="0" algn="l">
              <a:spcBef>
                <a:spcPts val="0"/>
              </a:spcBef>
              <a:spcAft>
                <a:spcPts val="0"/>
              </a:spcAft>
              <a:buNone/>
            </a:pPr>
            <a:r>
              <a:rPr lang="en" sz="1800">
                <a:solidFill>
                  <a:srgbClr val="00B0F0"/>
                </a:solidFill>
                <a:latin typeface="Arial"/>
                <a:ea typeface="Arial"/>
                <a:cs typeface="Arial"/>
                <a:sym typeface="Arial"/>
              </a:rPr>
              <a:t>    </a:t>
            </a:r>
            <a:r>
              <a:rPr lang="en" sz="1800">
                <a:solidFill>
                  <a:schemeClr val="lt1"/>
                </a:solidFill>
                <a:latin typeface="Arial"/>
                <a:ea typeface="Arial"/>
                <a:cs typeface="Arial"/>
                <a:sym typeface="Arial"/>
              </a:rPr>
              <a:t>and</a:t>
            </a:r>
            <a:r>
              <a:rPr lang="en" sz="1800">
                <a:solidFill>
                  <a:srgbClr val="00B0F0"/>
                </a:solidFill>
                <a:latin typeface="Arial"/>
                <a:ea typeface="Arial"/>
                <a:cs typeface="Arial"/>
                <a:sym typeface="Arial"/>
              </a:rPr>
              <a:t> supercooled water</a:t>
            </a:r>
            <a:endParaRPr sz="1100"/>
          </a:p>
        </p:txBody>
      </p:sp>
      <p:sp>
        <p:nvSpPr>
          <p:cNvPr id="189" name="Google Shape;189;p30"/>
          <p:cNvSpPr txBox="1"/>
          <p:nvPr/>
        </p:nvSpPr>
        <p:spPr>
          <a:xfrm>
            <a:off x="7954553" y="0"/>
            <a:ext cx="8298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7200">
                <a:solidFill>
                  <a:srgbClr val="00B050"/>
                </a:solidFill>
                <a:latin typeface="Arial"/>
                <a:ea typeface="Arial"/>
                <a:cs typeface="Arial"/>
                <a:sym typeface="Arial"/>
              </a:rPr>
              <a:t>✓</a:t>
            </a:r>
            <a:endParaRPr sz="6800">
              <a:solidFill>
                <a:srgbClr val="00B050"/>
              </a:solidFill>
              <a:latin typeface="Arial"/>
              <a:ea typeface="Arial"/>
              <a:cs typeface="Arial"/>
              <a:sym typeface="Arial"/>
            </a:endParaRPr>
          </a:p>
        </p:txBody>
      </p:sp>
      <p:sp>
        <p:nvSpPr>
          <p:cNvPr id="190" name="Google Shape;190;p30"/>
          <p:cNvSpPr/>
          <p:nvPr/>
        </p:nvSpPr>
        <p:spPr>
          <a:xfrm>
            <a:off x="5183144" y="3799030"/>
            <a:ext cx="3962400" cy="346200"/>
          </a:xfrm>
          <a:prstGeom prst="rect">
            <a:avLst/>
          </a:prstGeom>
          <a:solidFill>
            <a:srgbClr val="548135">
              <a:alpha val="2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 name="Google Shape;191;p30"/>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2. Temp/Humidity</a:t>
            </a:r>
            <a:endParaRPr sz="1100"/>
          </a:p>
        </p:txBody>
      </p:sp>
      <p:pic>
        <p:nvPicPr>
          <p:cNvPr descr="How do clouds make ice?" id="192" name="Google Shape;192;p30"/>
          <p:cNvPicPr preferRelativeResize="0"/>
          <p:nvPr/>
        </p:nvPicPr>
        <p:blipFill rotWithShape="1">
          <a:blip r:embed="rId4">
            <a:alphaModFix/>
          </a:blip>
          <a:srcRect b="0" l="0" r="11150" t="0"/>
          <a:stretch/>
        </p:blipFill>
        <p:spPr>
          <a:xfrm>
            <a:off x="5005736" y="-5218"/>
            <a:ext cx="2286594" cy="1524396"/>
          </a:xfrm>
          <a:prstGeom prst="rect">
            <a:avLst/>
          </a:prstGeom>
          <a:noFill/>
          <a:ln cap="flat" cmpd="sng" w="9525">
            <a:solidFill>
              <a:schemeClr val="dk1"/>
            </a:solidFill>
            <a:prstDash val="solid"/>
            <a:round/>
            <a:headEnd len="sm" w="sm" type="none"/>
            <a:tailEnd len="sm" w="sm" type="none"/>
          </a:ln>
        </p:spPr>
      </p:pic>
      <p:sp>
        <p:nvSpPr>
          <p:cNvPr id="193" name="Google Shape;193;p30"/>
          <p:cNvSpPr/>
          <p:nvPr/>
        </p:nvSpPr>
        <p:spPr>
          <a:xfrm>
            <a:off x="7602968" y="1943657"/>
            <a:ext cx="1413152" cy="1747748"/>
          </a:xfrm>
          <a:custGeom>
            <a:rect b="b" l="l" r="r" t="t"/>
            <a:pathLst>
              <a:path extrusionOk="0" h="2062239" w="1667436">
                <a:moveTo>
                  <a:pt x="170330" y="1739153"/>
                </a:moveTo>
                <a:cubicBezTo>
                  <a:pt x="188259" y="1788459"/>
                  <a:pt x="158822" y="1990333"/>
                  <a:pt x="277906" y="2034989"/>
                </a:cubicBezTo>
                <a:cubicBezTo>
                  <a:pt x="306440" y="2045689"/>
                  <a:pt x="337671" y="2046942"/>
                  <a:pt x="367553" y="2052918"/>
                </a:cubicBezTo>
                <a:cubicBezTo>
                  <a:pt x="403412" y="2040965"/>
                  <a:pt x="440877" y="2033043"/>
                  <a:pt x="475130" y="2017059"/>
                </a:cubicBezTo>
                <a:cubicBezTo>
                  <a:pt x="486619" y="2011698"/>
                  <a:pt x="489997" y="1994174"/>
                  <a:pt x="502024" y="1990165"/>
                </a:cubicBezTo>
                <a:lnTo>
                  <a:pt x="528918" y="1999130"/>
                </a:lnTo>
                <a:cubicBezTo>
                  <a:pt x="537883" y="2014071"/>
                  <a:pt x="542058" y="2033256"/>
                  <a:pt x="555812" y="2043953"/>
                </a:cubicBezTo>
                <a:cubicBezTo>
                  <a:pt x="597374" y="2076279"/>
                  <a:pt x="666815" y="2056681"/>
                  <a:pt x="708212" y="2052918"/>
                </a:cubicBezTo>
                <a:cubicBezTo>
                  <a:pt x="726141" y="2037977"/>
                  <a:pt x="745497" y="2024597"/>
                  <a:pt x="762000" y="2008094"/>
                </a:cubicBezTo>
                <a:cubicBezTo>
                  <a:pt x="775530" y="1994564"/>
                  <a:pt x="785407" y="1977798"/>
                  <a:pt x="797859" y="1963271"/>
                </a:cubicBezTo>
                <a:cubicBezTo>
                  <a:pt x="803360" y="1956854"/>
                  <a:pt x="809812" y="1951318"/>
                  <a:pt x="815789" y="1945342"/>
                </a:cubicBezTo>
                <a:cubicBezTo>
                  <a:pt x="918831" y="2010914"/>
                  <a:pt x="955633" y="2053367"/>
                  <a:pt x="1102659" y="2034989"/>
                </a:cubicBezTo>
                <a:cubicBezTo>
                  <a:pt x="1163788" y="2027348"/>
                  <a:pt x="1216212" y="1987177"/>
                  <a:pt x="1272989" y="1963271"/>
                </a:cubicBezTo>
                <a:cubicBezTo>
                  <a:pt x="1346262" y="1883892"/>
                  <a:pt x="1404799" y="1847248"/>
                  <a:pt x="1425389" y="1739153"/>
                </a:cubicBezTo>
                <a:cubicBezTo>
                  <a:pt x="1430452" y="1712571"/>
                  <a:pt x="1419412" y="1685365"/>
                  <a:pt x="1416424" y="1658471"/>
                </a:cubicBezTo>
                <a:cubicBezTo>
                  <a:pt x="1518936" y="1528002"/>
                  <a:pt x="1553552" y="1505738"/>
                  <a:pt x="1604683" y="1326777"/>
                </a:cubicBezTo>
                <a:cubicBezTo>
                  <a:pt x="1620367" y="1271883"/>
                  <a:pt x="1616636" y="1213224"/>
                  <a:pt x="1622612" y="1156447"/>
                </a:cubicBezTo>
                <a:cubicBezTo>
                  <a:pt x="1610659" y="1123577"/>
                  <a:pt x="1606727" y="1086548"/>
                  <a:pt x="1586753" y="1057836"/>
                </a:cubicBezTo>
                <a:cubicBezTo>
                  <a:pt x="1557793" y="1016206"/>
                  <a:pt x="1479177" y="950259"/>
                  <a:pt x="1479177" y="950259"/>
                </a:cubicBezTo>
                <a:cubicBezTo>
                  <a:pt x="1536784" y="856648"/>
                  <a:pt x="1596151" y="769666"/>
                  <a:pt x="1631577" y="663389"/>
                </a:cubicBezTo>
                <a:cubicBezTo>
                  <a:pt x="1650851" y="605568"/>
                  <a:pt x="1655483" y="543859"/>
                  <a:pt x="1667436" y="484094"/>
                </a:cubicBezTo>
                <a:cubicBezTo>
                  <a:pt x="1646518" y="436282"/>
                  <a:pt x="1636435" y="382075"/>
                  <a:pt x="1604683" y="340659"/>
                </a:cubicBezTo>
                <a:cubicBezTo>
                  <a:pt x="1516335" y="225423"/>
                  <a:pt x="1427222" y="195529"/>
                  <a:pt x="1299883" y="143436"/>
                </a:cubicBezTo>
                <a:cubicBezTo>
                  <a:pt x="1288479" y="138771"/>
                  <a:pt x="1275759" y="138226"/>
                  <a:pt x="1264024" y="134471"/>
                </a:cubicBezTo>
                <a:cubicBezTo>
                  <a:pt x="922705" y="25248"/>
                  <a:pt x="1202270" y="95814"/>
                  <a:pt x="699247" y="0"/>
                </a:cubicBezTo>
                <a:cubicBezTo>
                  <a:pt x="636494" y="5977"/>
                  <a:pt x="571100" y="-1053"/>
                  <a:pt x="510989" y="17930"/>
                </a:cubicBezTo>
                <a:cubicBezTo>
                  <a:pt x="498246" y="21954"/>
                  <a:pt x="541883" y="50548"/>
                  <a:pt x="528918" y="53789"/>
                </a:cubicBezTo>
                <a:cubicBezTo>
                  <a:pt x="488228" y="63961"/>
                  <a:pt x="445247" y="47812"/>
                  <a:pt x="403412" y="44824"/>
                </a:cubicBezTo>
                <a:cubicBezTo>
                  <a:pt x="313111" y="122224"/>
                  <a:pt x="309872" y="98730"/>
                  <a:pt x="331694" y="268942"/>
                </a:cubicBezTo>
                <a:cubicBezTo>
                  <a:pt x="339629" y="330832"/>
                  <a:pt x="362746" y="390130"/>
                  <a:pt x="385483" y="448236"/>
                </a:cubicBezTo>
                <a:cubicBezTo>
                  <a:pt x="390103" y="460042"/>
                  <a:pt x="425011" y="476183"/>
                  <a:pt x="412377" y="475130"/>
                </a:cubicBezTo>
                <a:cubicBezTo>
                  <a:pt x="366147" y="471277"/>
                  <a:pt x="322730" y="451224"/>
                  <a:pt x="277906" y="439271"/>
                </a:cubicBezTo>
                <a:cubicBezTo>
                  <a:pt x="221130" y="472142"/>
                  <a:pt x="157267" y="495047"/>
                  <a:pt x="107577" y="537883"/>
                </a:cubicBezTo>
                <a:cubicBezTo>
                  <a:pt x="-38092" y="663460"/>
                  <a:pt x="10945" y="785616"/>
                  <a:pt x="0" y="977153"/>
                </a:cubicBezTo>
                <a:cubicBezTo>
                  <a:pt x="4393" y="994725"/>
                  <a:pt x="16926" y="1123714"/>
                  <a:pt x="62753" y="1156447"/>
                </a:cubicBezTo>
                <a:cubicBezTo>
                  <a:pt x="72779" y="1163608"/>
                  <a:pt x="86659" y="1162424"/>
                  <a:pt x="98612" y="1165412"/>
                </a:cubicBezTo>
                <a:cubicBezTo>
                  <a:pt x="92636" y="1180353"/>
                  <a:pt x="84586" y="1194624"/>
                  <a:pt x="80683" y="1210236"/>
                </a:cubicBezTo>
                <a:cubicBezTo>
                  <a:pt x="50275" y="1331868"/>
                  <a:pt x="59125" y="1378485"/>
                  <a:pt x="80683" y="1524000"/>
                </a:cubicBezTo>
                <a:cubicBezTo>
                  <a:pt x="82262" y="1534658"/>
                  <a:pt x="91454" y="1542841"/>
                  <a:pt x="98612" y="1550894"/>
                </a:cubicBezTo>
                <a:cubicBezTo>
                  <a:pt x="115458" y="1569846"/>
                  <a:pt x="152400" y="1604683"/>
                  <a:pt x="152400" y="1604683"/>
                </a:cubicBezTo>
                <a:cubicBezTo>
                  <a:pt x="154517" y="1625848"/>
                  <a:pt x="159719" y="1707319"/>
                  <a:pt x="170330" y="1739153"/>
                </a:cubicBezTo>
                <a:lnTo>
                  <a:pt x="170330" y="1739153"/>
                </a:lnTo>
                <a:close/>
              </a:path>
            </a:pathLst>
          </a:custGeom>
          <a:solidFill>
            <a:srgbClr val="F2F2F2"/>
          </a:solid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 name="Google Shape;194;p30"/>
          <p:cNvSpPr/>
          <p:nvPr/>
        </p:nvSpPr>
        <p:spPr>
          <a:xfrm rot="10800000">
            <a:off x="8138804" y="3321618"/>
            <a:ext cx="286500" cy="537600"/>
          </a:xfrm>
          <a:prstGeom prst="downArrow">
            <a:avLst>
              <a:gd fmla="val 50000" name="adj1"/>
              <a:gd fmla="val 50000" name="adj2"/>
            </a:avLst>
          </a:prstGeom>
          <a:solidFill>
            <a:srgbClr val="C4E0B2"/>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 name="Google Shape;195;p30"/>
          <p:cNvSpPr/>
          <p:nvPr/>
        </p:nvSpPr>
        <p:spPr>
          <a:xfrm>
            <a:off x="7723512" y="2780302"/>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 name="Google Shape;196;p30"/>
          <p:cNvSpPr/>
          <p:nvPr/>
        </p:nvSpPr>
        <p:spPr>
          <a:xfrm>
            <a:off x="8795251" y="2850659"/>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7" name="Google Shape;197;p30"/>
          <p:cNvSpPr/>
          <p:nvPr/>
        </p:nvSpPr>
        <p:spPr>
          <a:xfrm>
            <a:off x="7957925" y="2837462"/>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8" name="Google Shape;198;p30"/>
          <p:cNvSpPr/>
          <p:nvPr/>
        </p:nvSpPr>
        <p:spPr>
          <a:xfrm>
            <a:off x="8505373" y="2793765"/>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 name="Google Shape;199;p30"/>
          <p:cNvSpPr/>
          <p:nvPr/>
        </p:nvSpPr>
        <p:spPr>
          <a:xfrm>
            <a:off x="8086859" y="2688434"/>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0" name="Google Shape;200;p30"/>
          <p:cNvSpPr/>
          <p:nvPr/>
        </p:nvSpPr>
        <p:spPr>
          <a:xfrm>
            <a:off x="8240842" y="2855153"/>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 name="Google Shape;201;p30"/>
          <p:cNvSpPr/>
          <p:nvPr/>
        </p:nvSpPr>
        <p:spPr>
          <a:xfrm>
            <a:off x="8112871" y="2441101"/>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 name="Google Shape;202;p30"/>
          <p:cNvSpPr/>
          <p:nvPr/>
        </p:nvSpPr>
        <p:spPr>
          <a:xfrm>
            <a:off x="8633312" y="2583117"/>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 name="Google Shape;203;p30"/>
          <p:cNvSpPr/>
          <p:nvPr/>
        </p:nvSpPr>
        <p:spPr>
          <a:xfrm>
            <a:off x="8383085" y="2352146"/>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 name="Google Shape;204;p30"/>
          <p:cNvSpPr/>
          <p:nvPr/>
        </p:nvSpPr>
        <p:spPr>
          <a:xfrm>
            <a:off x="8321219" y="2596706"/>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 name="Google Shape;205;p30"/>
          <p:cNvSpPr/>
          <p:nvPr/>
        </p:nvSpPr>
        <p:spPr>
          <a:xfrm>
            <a:off x="8792344" y="2393071"/>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 name="Google Shape;206;p30"/>
          <p:cNvSpPr/>
          <p:nvPr/>
        </p:nvSpPr>
        <p:spPr>
          <a:xfrm>
            <a:off x="7808135" y="2475105"/>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 name="Google Shape;207;p30"/>
          <p:cNvSpPr/>
          <p:nvPr/>
        </p:nvSpPr>
        <p:spPr>
          <a:xfrm>
            <a:off x="8673487" y="3102839"/>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 name="Google Shape;208;p30"/>
          <p:cNvSpPr/>
          <p:nvPr/>
        </p:nvSpPr>
        <p:spPr>
          <a:xfrm>
            <a:off x="7836161" y="3089642"/>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 name="Google Shape;209;p30"/>
          <p:cNvSpPr/>
          <p:nvPr/>
        </p:nvSpPr>
        <p:spPr>
          <a:xfrm>
            <a:off x="8383609" y="3045945"/>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 name="Google Shape;210;p30"/>
          <p:cNvSpPr/>
          <p:nvPr/>
        </p:nvSpPr>
        <p:spPr>
          <a:xfrm>
            <a:off x="8119078" y="3107333"/>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4" name="Shape 214"/>
        <p:cNvGrpSpPr/>
        <p:nvPr/>
      </p:nvGrpSpPr>
      <p:grpSpPr>
        <a:xfrm>
          <a:off x="0" y="0"/>
          <a:ext cx="0" cy="0"/>
          <a:chOff x="0" y="0"/>
          <a:chExt cx="0" cy="0"/>
        </a:xfrm>
      </p:grpSpPr>
      <p:pic>
        <p:nvPicPr>
          <p:cNvPr descr="Chart, line chart&#10;&#10;Description automatically generated" id="215" name="Google Shape;215;p31"/>
          <p:cNvPicPr preferRelativeResize="0"/>
          <p:nvPr/>
        </p:nvPicPr>
        <p:blipFill rotWithShape="1">
          <a:blip r:embed="rId3">
            <a:alphaModFix/>
          </a:blip>
          <a:srcRect b="0" l="0" r="8767" t="5338"/>
          <a:stretch/>
        </p:blipFill>
        <p:spPr>
          <a:xfrm>
            <a:off x="5008090" y="0"/>
            <a:ext cx="4135909" cy="4403034"/>
          </a:xfrm>
          <a:prstGeom prst="rect">
            <a:avLst/>
          </a:prstGeom>
          <a:noFill/>
          <a:ln>
            <a:noFill/>
          </a:ln>
        </p:spPr>
      </p:pic>
      <p:sp>
        <p:nvSpPr>
          <p:cNvPr id="216" name="Google Shape;216;p31"/>
          <p:cNvSpPr txBox="1"/>
          <p:nvPr/>
        </p:nvSpPr>
        <p:spPr>
          <a:xfrm>
            <a:off x="344028" y="1149178"/>
            <a:ext cx="3970800" cy="2562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Many ways to get </a:t>
            </a:r>
            <a:r>
              <a:rPr lang="en" sz="1800">
                <a:solidFill>
                  <a:srgbClr val="00B0F0"/>
                </a:solidFill>
                <a:latin typeface="Arial"/>
                <a:ea typeface="Arial"/>
                <a:cs typeface="Arial"/>
                <a:sym typeface="Arial"/>
              </a:rPr>
              <a:t>efficient </a:t>
            </a:r>
            <a:r>
              <a:rPr lang="en" sz="1800">
                <a:solidFill>
                  <a:schemeClr val="lt1"/>
                </a:solidFill>
                <a:latin typeface="Arial"/>
                <a:ea typeface="Arial"/>
                <a:cs typeface="Arial"/>
                <a:sym typeface="Arial"/>
              </a:rPr>
              <a:t>hailstorms: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Low freezing level</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 elevation</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Elevated inflow base</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 cloud base</a:t>
            </a:r>
            <a:endParaRPr sz="1100"/>
          </a:p>
        </p:txBody>
      </p:sp>
      <p:cxnSp>
        <p:nvCxnSpPr>
          <p:cNvPr id="217" name="Google Shape;217;p31"/>
          <p:cNvCxnSpPr/>
          <p:nvPr/>
        </p:nvCxnSpPr>
        <p:spPr>
          <a:xfrm>
            <a:off x="7730605" y="2977057"/>
            <a:ext cx="366000" cy="0"/>
          </a:xfrm>
          <a:prstGeom prst="straightConnector1">
            <a:avLst/>
          </a:prstGeom>
          <a:noFill/>
          <a:ln cap="flat" cmpd="sng" w="76200">
            <a:solidFill>
              <a:srgbClr val="0070C0"/>
            </a:solidFill>
            <a:prstDash val="solid"/>
            <a:miter lim="800000"/>
            <a:headEnd len="sm" w="sm" type="none"/>
            <a:tailEnd len="sm" w="sm" type="none"/>
          </a:ln>
        </p:spPr>
      </p:cxnSp>
      <p:sp>
        <p:nvSpPr>
          <p:cNvPr id="218" name="Google Shape;218;p31"/>
          <p:cNvSpPr txBox="1"/>
          <p:nvPr/>
        </p:nvSpPr>
        <p:spPr>
          <a:xfrm>
            <a:off x="8085162" y="2826414"/>
            <a:ext cx="5484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0070C0"/>
                </a:solidFill>
                <a:latin typeface="Arial"/>
                <a:ea typeface="Arial"/>
                <a:cs typeface="Arial"/>
                <a:sym typeface="Arial"/>
              </a:rPr>
              <a:t>FZL</a:t>
            </a:r>
            <a:endParaRPr sz="1100"/>
          </a:p>
        </p:txBody>
      </p:sp>
      <p:pic>
        <p:nvPicPr>
          <p:cNvPr descr="This may contain: the sky is filled with clouds over an empty road and grassy field in front of it" id="219" name="Google Shape;219;p31"/>
          <p:cNvPicPr preferRelativeResize="0"/>
          <p:nvPr/>
        </p:nvPicPr>
        <p:blipFill rotWithShape="1">
          <a:blip r:embed="rId4">
            <a:alphaModFix/>
          </a:blip>
          <a:srcRect b="0" l="0" r="0" t="9877"/>
          <a:stretch/>
        </p:blipFill>
        <p:spPr>
          <a:xfrm>
            <a:off x="4992393" y="-6409"/>
            <a:ext cx="4151606" cy="2490489"/>
          </a:xfrm>
          <a:prstGeom prst="rect">
            <a:avLst/>
          </a:prstGeom>
          <a:noFill/>
          <a:ln>
            <a:noFill/>
          </a:ln>
        </p:spPr>
      </p:pic>
      <p:sp>
        <p:nvSpPr>
          <p:cNvPr id="220" name="Google Shape;220;p31"/>
          <p:cNvSpPr txBox="1"/>
          <p:nvPr/>
        </p:nvSpPr>
        <p:spPr>
          <a:xfrm>
            <a:off x="5008090" y="0"/>
            <a:ext cx="12831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high-based</a:t>
            </a:r>
            <a:endParaRPr sz="1100"/>
          </a:p>
        </p:txBody>
      </p:sp>
      <p:sp>
        <p:nvSpPr>
          <p:cNvPr id="221" name="Google Shape;221;p31"/>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Summary:</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5" name="Shape 225"/>
        <p:cNvGrpSpPr/>
        <p:nvPr/>
      </p:nvGrpSpPr>
      <p:grpSpPr>
        <a:xfrm>
          <a:off x="0" y="0"/>
          <a:ext cx="0" cy="0"/>
          <a:chOff x="0" y="0"/>
          <a:chExt cx="0" cy="0"/>
        </a:xfrm>
      </p:grpSpPr>
      <p:pic>
        <p:nvPicPr>
          <p:cNvPr id="226" name="Google Shape;226;p32"/>
          <p:cNvPicPr preferRelativeResize="0"/>
          <p:nvPr/>
        </p:nvPicPr>
        <p:blipFill rotWithShape="1">
          <a:blip r:embed="rId3">
            <a:alphaModFix/>
          </a:blip>
          <a:srcRect b="0" l="0" r="0" t="1526"/>
          <a:stretch/>
        </p:blipFill>
        <p:spPr>
          <a:xfrm>
            <a:off x="4950185" y="0"/>
            <a:ext cx="4193816" cy="4443611"/>
          </a:xfrm>
          <a:prstGeom prst="rect">
            <a:avLst/>
          </a:prstGeom>
          <a:noFill/>
          <a:ln>
            <a:noFill/>
          </a:ln>
        </p:spPr>
      </p:pic>
      <p:sp>
        <p:nvSpPr>
          <p:cNvPr id="227" name="Google Shape;227;p32"/>
          <p:cNvSpPr txBox="1"/>
          <p:nvPr/>
        </p:nvSpPr>
        <p:spPr>
          <a:xfrm>
            <a:off x="344028" y="1149179"/>
            <a:ext cx="3543300" cy="200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Hail </a:t>
            </a:r>
            <a:r>
              <a:rPr lang="en" sz="1800">
                <a:solidFill>
                  <a:srgbClr val="00B0F0"/>
                </a:solidFill>
                <a:latin typeface="Arial"/>
                <a:ea typeface="Arial"/>
                <a:cs typeface="Arial"/>
                <a:sym typeface="Arial"/>
              </a:rPr>
              <a:t>efficiency</a:t>
            </a:r>
            <a:r>
              <a:rPr lang="en" sz="1800">
                <a:solidFill>
                  <a:schemeClr val="lt1"/>
                </a:solidFill>
                <a:latin typeface="Arial"/>
                <a:ea typeface="Arial"/>
                <a:cs typeface="Arial"/>
                <a:sym typeface="Arial"/>
              </a:rPr>
              <a:t> is </a:t>
            </a:r>
            <a:r>
              <a:rPr lang="en" sz="1800">
                <a:solidFill>
                  <a:srgbClr val="FF0000"/>
                </a:solidFill>
                <a:latin typeface="Arial"/>
                <a:ea typeface="Arial"/>
                <a:cs typeface="Arial"/>
                <a:sym typeface="Arial"/>
              </a:rPr>
              <a:t>poor</a:t>
            </a:r>
            <a:r>
              <a:rPr lang="en" sz="1800">
                <a:solidFill>
                  <a:schemeClr val="lt1"/>
                </a:solidFill>
                <a:latin typeface="Arial"/>
                <a:ea typeface="Arial"/>
                <a:cs typeface="Arial"/>
                <a:sym typeface="Arial"/>
              </a:rPr>
              <a:t> with:</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Deep, warm, moist inflow layer</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 freezing level</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Low elevation / tropical</a:t>
            </a:r>
            <a:endParaRPr sz="1100"/>
          </a:p>
        </p:txBody>
      </p:sp>
      <p:cxnSp>
        <p:nvCxnSpPr>
          <p:cNvPr id="228" name="Google Shape;228;p32"/>
          <p:cNvCxnSpPr/>
          <p:nvPr/>
        </p:nvCxnSpPr>
        <p:spPr>
          <a:xfrm>
            <a:off x="7790479" y="2876132"/>
            <a:ext cx="366000" cy="0"/>
          </a:xfrm>
          <a:prstGeom prst="straightConnector1">
            <a:avLst/>
          </a:prstGeom>
          <a:noFill/>
          <a:ln cap="flat" cmpd="sng" w="76200">
            <a:solidFill>
              <a:srgbClr val="0070C0"/>
            </a:solidFill>
            <a:prstDash val="solid"/>
            <a:miter lim="800000"/>
            <a:headEnd len="sm" w="sm" type="none"/>
            <a:tailEnd len="sm" w="sm" type="none"/>
          </a:ln>
        </p:spPr>
      </p:cxnSp>
      <p:sp>
        <p:nvSpPr>
          <p:cNvPr id="229" name="Google Shape;229;p32"/>
          <p:cNvSpPr txBox="1"/>
          <p:nvPr/>
        </p:nvSpPr>
        <p:spPr>
          <a:xfrm>
            <a:off x="8167669" y="2708939"/>
            <a:ext cx="5484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0070C0"/>
                </a:solidFill>
                <a:latin typeface="Arial"/>
                <a:ea typeface="Arial"/>
                <a:cs typeface="Arial"/>
                <a:sym typeface="Arial"/>
              </a:rPr>
              <a:t>FZL</a:t>
            </a:r>
            <a:endParaRPr sz="1100"/>
          </a:p>
        </p:txBody>
      </p:sp>
      <p:sp>
        <p:nvSpPr>
          <p:cNvPr id="230" name="Google Shape;230;p32"/>
          <p:cNvSpPr txBox="1"/>
          <p:nvPr/>
        </p:nvSpPr>
        <p:spPr>
          <a:xfrm>
            <a:off x="8246987" y="0"/>
            <a:ext cx="715500" cy="1116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800">
                <a:solidFill>
                  <a:srgbClr val="FF0000"/>
                </a:solidFill>
                <a:latin typeface="Arial"/>
                <a:ea typeface="Arial"/>
                <a:cs typeface="Arial"/>
                <a:sym typeface="Arial"/>
              </a:rPr>
              <a:t>X</a:t>
            </a:r>
            <a:endParaRPr sz="1100"/>
          </a:p>
        </p:txBody>
      </p:sp>
      <p:sp>
        <p:nvSpPr>
          <p:cNvPr id="231" name="Google Shape;231;p32"/>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Summary:</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075025" y="0"/>
            <a:ext cx="5445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a:t>
            </a:r>
            <a:endParaRPr/>
          </a:p>
        </p:txBody>
      </p:sp>
      <p:sp>
        <p:nvSpPr>
          <p:cNvPr id="67" name="Google Shape;67;p15"/>
          <p:cNvSpPr txBox="1"/>
          <p:nvPr>
            <p:ph idx="1" type="body"/>
          </p:nvPr>
        </p:nvSpPr>
        <p:spPr>
          <a:xfrm>
            <a:off x="0" y="572700"/>
            <a:ext cx="45720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Severe hail is any hail greater than 1” in </a:t>
            </a:r>
            <a:r>
              <a:rPr lang="en"/>
              <a:t>diameter</a:t>
            </a:r>
            <a:r>
              <a:rPr lang="en"/>
              <a:t> after 2010. </a:t>
            </a:r>
            <a:endParaRPr/>
          </a:p>
          <a:p>
            <a:pPr indent="-317500" lvl="1" marL="914400" rtl="0" algn="l">
              <a:spcBef>
                <a:spcPts val="0"/>
              </a:spcBef>
              <a:spcAft>
                <a:spcPts val="0"/>
              </a:spcAft>
              <a:buSzPts val="1400"/>
              <a:buChar char="○"/>
            </a:pPr>
            <a:r>
              <a:rPr lang="en"/>
              <a:t>Sig Hail &gt; 2” in diameter</a:t>
            </a:r>
            <a:endParaRPr/>
          </a:p>
          <a:p>
            <a:pPr indent="-317500" lvl="1" marL="914400" rtl="0" algn="l">
              <a:spcBef>
                <a:spcPts val="0"/>
              </a:spcBef>
              <a:spcAft>
                <a:spcPts val="0"/>
              </a:spcAft>
              <a:buSzPts val="1400"/>
              <a:buChar char="○"/>
            </a:pPr>
            <a:r>
              <a:rPr i="1" lang="en"/>
              <a:t>Prior to 2010 it was 0.75”</a:t>
            </a:r>
            <a:endParaRPr i="1"/>
          </a:p>
          <a:p>
            <a:pPr indent="-342900" lvl="0" marL="457200" rtl="0" algn="l">
              <a:spcBef>
                <a:spcPts val="0"/>
              </a:spcBef>
              <a:spcAft>
                <a:spcPts val="0"/>
              </a:spcAft>
              <a:buSzPts val="1800"/>
              <a:buChar char="●"/>
            </a:pPr>
            <a:r>
              <a:rPr lang="en"/>
              <a:t>Around 5,000 Severe hail reports on </a:t>
            </a:r>
            <a:r>
              <a:rPr lang="en"/>
              <a:t>average</a:t>
            </a:r>
            <a:r>
              <a:rPr lang="en"/>
              <a:t> in the us every year. </a:t>
            </a:r>
            <a:endParaRPr/>
          </a:p>
          <a:p>
            <a:pPr indent="-317500" lvl="1" marL="914400" rtl="0" algn="l">
              <a:spcBef>
                <a:spcPts val="0"/>
              </a:spcBef>
              <a:spcAft>
                <a:spcPts val="0"/>
              </a:spcAft>
              <a:buSzPts val="1400"/>
              <a:buChar char="○"/>
            </a:pPr>
            <a:r>
              <a:rPr lang="en"/>
              <a:t>Numerous cases of sub-severe hail</a:t>
            </a:r>
            <a:endParaRPr/>
          </a:p>
          <a:p>
            <a:pPr indent="-317500" lvl="1" marL="914400" rtl="0" algn="l">
              <a:spcBef>
                <a:spcPts val="0"/>
              </a:spcBef>
              <a:spcAft>
                <a:spcPts val="0"/>
              </a:spcAft>
              <a:buSzPts val="1400"/>
              <a:buChar char="○"/>
            </a:pPr>
            <a:r>
              <a:rPr lang="en"/>
              <a:t>Accumulating hail also a growing area of study.</a:t>
            </a:r>
            <a:endParaRPr/>
          </a:p>
          <a:p>
            <a:pPr indent="-342900" lvl="0" marL="457200" rtl="0" algn="l">
              <a:spcBef>
                <a:spcPts val="0"/>
              </a:spcBef>
              <a:spcAft>
                <a:spcPts val="0"/>
              </a:spcAft>
              <a:buSzPts val="1800"/>
              <a:buChar char="●"/>
            </a:pPr>
            <a:r>
              <a:rPr lang="en"/>
              <a:t>Most common over the Great Plains states</a:t>
            </a:r>
            <a:endParaRPr/>
          </a:p>
          <a:p>
            <a:pPr indent="-342900" lvl="0" marL="457200" rtl="0" algn="l">
              <a:spcBef>
                <a:spcPts val="0"/>
              </a:spcBef>
              <a:spcAft>
                <a:spcPts val="0"/>
              </a:spcAft>
              <a:buSzPts val="1800"/>
              <a:buChar char="●"/>
            </a:pPr>
            <a:r>
              <a:rPr lang="en"/>
              <a:t>One of the </a:t>
            </a:r>
            <a:r>
              <a:rPr lang="en"/>
              <a:t>most</a:t>
            </a:r>
            <a:r>
              <a:rPr lang="en"/>
              <a:t> costly </a:t>
            </a:r>
            <a:r>
              <a:rPr lang="en"/>
              <a:t>hazards</a:t>
            </a:r>
            <a:r>
              <a:rPr lang="en"/>
              <a:t> </a:t>
            </a:r>
            <a:r>
              <a:rPr lang="en"/>
              <a:t>associated</a:t>
            </a:r>
            <a:r>
              <a:rPr lang="en"/>
              <a:t> with severe </a:t>
            </a:r>
            <a:r>
              <a:rPr lang="en"/>
              <a:t>thunderstorms</a:t>
            </a:r>
            <a:endParaRPr/>
          </a:p>
          <a:p>
            <a:pPr indent="-317500" lvl="1" marL="914400" rtl="0" algn="l">
              <a:spcBef>
                <a:spcPts val="0"/>
              </a:spcBef>
              <a:spcAft>
                <a:spcPts val="0"/>
              </a:spcAft>
              <a:buSzPts val="1400"/>
              <a:buChar char="○"/>
            </a:pPr>
            <a:r>
              <a:rPr lang="en"/>
              <a:t>Billion dollar hail storms becoming more frequent. </a:t>
            </a:r>
            <a:endParaRPr/>
          </a:p>
        </p:txBody>
      </p:sp>
      <p:pic>
        <p:nvPicPr>
          <p:cNvPr id="68" name="Google Shape;68;p15"/>
          <p:cNvPicPr preferRelativeResize="0"/>
          <p:nvPr/>
        </p:nvPicPr>
        <p:blipFill>
          <a:blip r:embed="rId3">
            <a:alphaModFix/>
          </a:blip>
          <a:stretch>
            <a:fillRect/>
          </a:stretch>
        </p:blipFill>
        <p:spPr>
          <a:xfrm>
            <a:off x="4700300" y="1855225"/>
            <a:ext cx="4443699" cy="3288275"/>
          </a:xfrm>
          <a:prstGeom prst="rect">
            <a:avLst/>
          </a:prstGeom>
          <a:noFill/>
          <a:ln>
            <a:noFill/>
          </a:ln>
        </p:spPr>
      </p:pic>
      <p:pic>
        <p:nvPicPr>
          <p:cNvPr id="69" name="Google Shape;69;p15"/>
          <p:cNvPicPr preferRelativeResize="0"/>
          <p:nvPr/>
        </p:nvPicPr>
        <p:blipFill>
          <a:blip r:embed="rId4">
            <a:alphaModFix/>
          </a:blip>
          <a:stretch>
            <a:fillRect/>
          </a:stretch>
        </p:blipFill>
        <p:spPr>
          <a:xfrm>
            <a:off x="5529848" y="2"/>
            <a:ext cx="2784614" cy="1855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forecasting with Skew-Ts</a:t>
            </a:r>
            <a:endParaRPr/>
          </a:p>
        </p:txBody>
      </p:sp>
      <p:sp>
        <p:nvSpPr>
          <p:cNvPr id="237" name="Google Shape;237;p33"/>
          <p:cNvSpPr txBox="1"/>
          <p:nvPr>
            <p:ph idx="1" type="body"/>
          </p:nvPr>
        </p:nvSpPr>
        <p:spPr>
          <a:xfrm>
            <a:off x="5818775" y="572700"/>
            <a:ext cx="3325200" cy="4508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Large CAPE in the hail growth zone supports strong updrafts and residence time below freezing. (-10 to -30 C)</a:t>
            </a:r>
            <a:endParaRPr/>
          </a:p>
          <a:p>
            <a:pPr indent="-342900" lvl="0" marL="457200" rtl="0" algn="l">
              <a:spcBef>
                <a:spcPts val="0"/>
              </a:spcBef>
              <a:spcAft>
                <a:spcPts val="0"/>
              </a:spcAft>
              <a:buSzPts val="1800"/>
              <a:buChar char="●"/>
            </a:pPr>
            <a:r>
              <a:rPr lang="en"/>
              <a:t>Steep mid-level lapse rates favorable for more cape, lower FZ Level</a:t>
            </a:r>
            <a:endParaRPr/>
          </a:p>
          <a:p>
            <a:pPr indent="-342900" lvl="0" marL="457200" rtl="0" algn="l">
              <a:spcBef>
                <a:spcPts val="0"/>
              </a:spcBef>
              <a:spcAft>
                <a:spcPts val="0"/>
              </a:spcAft>
              <a:buSzPts val="1800"/>
              <a:buChar char="●"/>
            </a:pPr>
            <a:r>
              <a:rPr lang="en"/>
              <a:t>Low FZ Level or WBZ height also supports more time below freezing.</a:t>
            </a:r>
            <a:endParaRPr/>
          </a:p>
          <a:p>
            <a:pPr indent="-342900" lvl="0" marL="457200" rtl="0" algn="l">
              <a:spcBef>
                <a:spcPts val="0"/>
              </a:spcBef>
              <a:spcAft>
                <a:spcPts val="0"/>
              </a:spcAft>
              <a:buSzPts val="1800"/>
              <a:buChar char="●"/>
            </a:pPr>
            <a:r>
              <a:rPr lang="en"/>
              <a:t>High Equilibrium height favors </a:t>
            </a:r>
            <a:r>
              <a:rPr i="1" lang="en"/>
              <a:t>deeper</a:t>
            </a:r>
            <a:r>
              <a:rPr lang="en"/>
              <a:t> updrafts.</a:t>
            </a:r>
            <a:endParaRPr/>
          </a:p>
        </p:txBody>
      </p:sp>
      <p:pic>
        <p:nvPicPr>
          <p:cNvPr id="238" name="Google Shape;238;p33"/>
          <p:cNvPicPr preferRelativeResize="0"/>
          <p:nvPr/>
        </p:nvPicPr>
        <p:blipFill rotWithShape="1">
          <a:blip r:embed="rId3">
            <a:alphaModFix/>
          </a:blip>
          <a:srcRect b="0" l="0" r="36191" t="0"/>
          <a:stretch/>
        </p:blipFill>
        <p:spPr>
          <a:xfrm>
            <a:off x="57997" y="551725"/>
            <a:ext cx="5760775" cy="4617875"/>
          </a:xfrm>
          <a:prstGeom prst="rect">
            <a:avLst/>
          </a:prstGeom>
          <a:noFill/>
          <a:ln>
            <a:noFill/>
          </a:ln>
        </p:spPr>
      </p:pic>
      <p:cxnSp>
        <p:nvCxnSpPr>
          <p:cNvPr id="239" name="Google Shape;239;p33"/>
          <p:cNvCxnSpPr/>
          <p:nvPr/>
        </p:nvCxnSpPr>
        <p:spPr>
          <a:xfrm flipH="1" rot="10800000">
            <a:off x="1570550" y="2061675"/>
            <a:ext cx="2120700" cy="3029700"/>
          </a:xfrm>
          <a:prstGeom prst="straightConnector1">
            <a:avLst/>
          </a:prstGeom>
          <a:noFill/>
          <a:ln cap="flat" cmpd="sng" w="76200">
            <a:solidFill>
              <a:srgbClr val="FF9900"/>
            </a:solidFill>
            <a:prstDash val="solid"/>
            <a:round/>
            <a:headEnd len="med" w="med" type="none"/>
            <a:tailEnd len="med" w="med" type="none"/>
          </a:ln>
        </p:spPr>
      </p:cxnSp>
      <p:cxnSp>
        <p:nvCxnSpPr>
          <p:cNvPr id="240" name="Google Shape;240;p33"/>
          <p:cNvCxnSpPr/>
          <p:nvPr/>
        </p:nvCxnSpPr>
        <p:spPr>
          <a:xfrm flipH="1" rot="10800000">
            <a:off x="708325" y="2061675"/>
            <a:ext cx="2120700" cy="3029700"/>
          </a:xfrm>
          <a:prstGeom prst="straightConnector1">
            <a:avLst/>
          </a:prstGeom>
          <a:noFill/>
          <a:ln cap="flat" cmpd="sng" w="76200">
            <a:solidFill>
              <a:srgbClr val="FF9900"/>
            </a:solidFill>
            <a:prstDash val="solid"/>
            <a:round/>
            <a:headEnd len="med" w="med" type="none"/>
            <a:tailEnd len="med" w="med" type="none"/>
          </a:ln>
        </p:spPr>
      </p:cxnSp>
      <p:sp>
        <p:nvSpPr>
          <p:cNvPr id="241" name="Google Shape;241;p33"/>
          <p:cNvSpPr txBox="1"/>
          <p:nvPr/>
        </p:nvSpPr>
        <p:spPr>
          <a:xfrm>
            <a:off x="2542800" y="2395600"/>
            <a:ext cx="40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9900"/>
                </a:solidFill>
              </a:rPr>
              <a:t>HGZ</a:t>
            </a:r>
            <a:endParaRPr b="1" sz="1800">
              <a:solidFill>
                <a:srgbClr val="FF9900"/>
              </a:solidFill>
            </a:endParaRPr>
          </a:p>
        </p:txBody>
      </p:sp>
      <p:cxnSp>
        <p:nvCxnSpPr>
          <p:cNvPr id="242" name="Google Shape;242;p33"/>
          <p:cNvCxnSpPr/>
          <p:nvPr/>
        </p:nvCxnSpPr>
        <p:spPr>
          <a:xfrm flipH="1">
            <a:off x="830750" y="4097900"/>
            <a:ext cx="2783100" cy="7200"/>
          </a:xfrm>
          <a:prstGeom prst="straightConnector1">
            <a:avLst/>
          </a:prstGeom>
          <a:noFill/>
          <a:ln cap="flat" cmpd="sng" w="38100">
            <a:solidFill>
              <a:srgbClr val="0000FF"/>
            </a:solidFill>
            <a:prstDash val="solid"/>
            <a:round/>
            <a:headEnd len="med" w="med" type="none"/>
            <a:tailEnd len="med" w="med" type="none"/>
          </a:ln>
        </p:spPr>
      </p:cxnSp>
      <p:sp>
        <p:nvSpPr>
          <p:cNvPr id="243" name="Google Shape;243;p33"/>
          <p:cNvSpPr/>
          <p:nvPr/>
        </p:nvSpPr>
        <p:spPr>
          <a:xfrm>
            <a:off x="2530100" y="4140175"/>
            <a:ext cx="201600" cy="1902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33"/>
          <p:cNvSpPr txBox="1"/>
          <p:nvPr/>
        </p:nvSpPr>
        <p:spPr>
          <a:xfrm>
            <a:off x="2690850" y="4323375"/>
            <a:ext cx="1141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FFFF"/>
                </a:solidFill>
              </a:rPr>
              <a:t>WBZ hgt</a:t>
            </a:r>
            <a:endParaRPr b="1" sz="1800">
              <a:solidFill>
                <a:srgbClr val="00FFFF"/>
              </a:solidFill>
            </a:endParaRPr>
          </a:p>
        </p:txBody>
      </p:sp>
      <p:sp>
        <p:nvSpPr>
          <p:cNvPr id="245" name="Google Shape;245;p33"/>
          <p:cNvSpPr/>
          <p:nvPr/>
        </p:nvSpPr>
        <p:spPr>
          <a:xfrm>
            <a:off x="1500100" y="1589550"/>
            <a:ext cx="2867700" cy="331200"/>
          </a:xfrm>
          <a:prstGeom prst="ellipse">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33"/>
          <p:cNvSpPr txBox="1"/>
          <p:nvPr/>
        </p:nvSpPr>
        <p:spPr>
          <a:xfrm>
            <a:off x="2211725" y="1004750"/>
            <a:ext cx="12261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FF"/>
                </a:solidFill>
              </a:rPr>
              <a:t>EL HGT</a:t>
            </a:r>
            <a:endParaRPr b="1" sz="1800">
              <a:solidFill>
                <a:srgbClr val="FF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0" name="Shape 250"/>
        <p:cNvGrpSpPr/>
        <p:nvPr/>
      </p:nvGrpSpPr>
      <p:grpSpPr>
        <a:xfrm>
          <a:off x="0" y="0"/>
          <a:ext cx="0" cy="0"/>
          <a:chOff x="0" y="0"/>
          <a:chExt cx="0" cy="0"/>
        </a:xfrm>
      </p:grpSpPr>
      <p:sp>
        <p:nvSpPr>
          <p:cNvPr id="251" name="Google Shape;251;p34"/>
          <p:cNvSpPr txBox="1"/>
          <p:nvPr/>
        </p:nvSpPr>
        <p:spPr>
          <a:xfrm>
            <a:off x="344028" y="1149178"/>
            <a:ext cx="3552900" cy="2285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How to get the </a:t>
            </a:r>
            <a:r>
              <a:rPr lang="en" sz="1800">
                <a:solidFill>
                  <a:srgbClr val="FF0000"/>
                </a:solidFill>
                <a:latin typeface="Arial"/>
                <a:ea typeface="Arial"/>
                <a:cs typeface="Arial"/>
                <a:sym typeface="Arial"/>
              </a:rPr>
              <a:t>largest </a:t>
            </a:r>
            <a:r>
              <a:rPr lang="en" sz="1800">
                <a:solidFill>
                  <a:schemeClr val="lt1"/>
                </a:solidFill>
                <a:latin typeface="Arial"/>
                <a:ea typeface="Arial"/>
                <a:cs typeface="Arial"/>
                <a:sym typeface="Arial"/>
              </a:rPr>
              <a:t>hailstones: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Moderate CAPE</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Higher MPL</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Stronger Eff. Shear</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p:txBody>
      </p:sp>
      <p:pic>
        <p:nvPicPr>
          <p:cNvPr id="252" name="Google Shape;252;p34"/>
          <p:cNvPicPr preferRelativeResize="0"/>
          <p:nvPr/>
        </p:nvPicPr>
        <p:blipFill rotWithShape="1">
          <a:blip r:embed="rId3">
            <a:alphaModFix/>
          </a:blip>
          <a:srcRect b="26937" l="0" r="49573" t="0"/>
          <a:stretch/>
        </p:blipFill>
        <p:spPr>
          <a:xfrm>
            <a:off x="4572000" y="-3531"/>
            <a:ext cx="4572001" cy="4663181"/>
          </a:xfrm>
          <a:prstGeom prst="rect">
            <a:avLst/>
          </a:prstGeom>
          <a:noFill/>
          <a:ln>
            <a:noFill/>
          </a:ln>
        </p:spPr>
      </p:pic>
      <p:pic>
        <p:nvPicPr>
          <p:cNvPr id="253" name="Google Shape;253;p34"/>
          <p:cNvPicPr preferRelativeResize="0"/>
          <p:nvPr/>
        </p:nvPicPr>
        <p:blipFill rotWithShape="1">
          <a:blip r:embed="rId4">
            <a:alphaModFix/>
          </a:blip>
          <a:srcRect b="0" l="0" r="0" t="0"/>
          <a:stretch/>
        </p:blipFill>
        <p:spPr>
          <a:xfrm>
            <a:off x="4572000" y="3611899"/>
            <a:ext cx="1865856" cy="1047750"/>
          </a:xfrm>
          <a:prstGeom prst="rect">
            <a:avLst/>
          </a:prstGeom>
          <a:noFill/>
          <a:ln cap="flat" cmpd="sng" w="9525">
            <a:solidFill>
              <a:schemeClr val="dk1"/>
            </a:solidFill>
            <a:prstDash val="solid"/>
            <a:round/>
            <a:headEnd len="sm" w="sm" type="none"/>
            <a:tailEnd len="sm" w="sm" type="none"/>
          </a:ln>
        </p:spPr>
      </p:pic>
      <p:pic>
        <p:nvPicPr>
          <p:cNvPr id="254" name="Google Shape;254;p34"/>
          <p:cNvPicPr preferRelativeResize="0"/>
          <p:nvPr/>
        </p:nvPicPr>
        <p:blipFill rotWithShape="1">
          <a:blip r:embed="rId5">
            <a:alphaModFix/>
          </a:blip>
          <a:srcRect b="0" l="0" r="27625" t="17952"/>
          <a:stretch/>
        </p:blipFill>
        <p:spPr>
          <a:xfrm>
            <a:off x="7040880" y="-1"/>
            <a:ext cx="2103121" cy="1718763"/>
          </a:xfrm>
          <a:prstGeom prst="rect">
            <a:avLst/>
          </a:prstGeom>
          <a:noFill/>
          <a:ln cap="flat" cmpd="sng" w="19050">
            <a:solidFill>
              <a:schemeClr val="dk1"/>
            </a:solidFill>
            <a:prstDash val="solid"/>
            <a:round/>
            <a:headEnd len="sm" w="sm" type="none"/>
            <a:tailEnd len="sm" w="sm" type="none"/>
          </a:ln>
        </p:spPr>
      </p:pic>
      <p:sp>
        <p:nvSpPr>
          <p:cNvPr id="255" name="Google Shape;255;p34"/>
          <p:cNvSpPr txBox="1"/>
          <p:nvPr/>
        </p:nvSpPr>
        <p:spPr>
          <a:xfrm>
            <a:off x="4907280" y="191536"/>
            <a:ext cx="759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MPL^</a:t>
            </a:r>
            <a:endParaRPr sz="1100"/>
          </a:p>
        </p:txBody>
      </p:sp>
      <p:sp>
        <p:nvSpPr>
          <p:cNvPr id="256" name="Google Shape;256;p34"/>
          <p:cNvSpPr/>
          <p:nvPr/>
        </p:nvSpPr>
        <p:spPr>
          <a:xfrm>
            <a:off x="7040880" y="0"/>
            <a:ext cx="2103000" cy="1718700"/>
          </a:xfrm>
          <a:prstGeom prst="rect">
            <a:avLst/>
          </a:prstGeom>
          <a:noFill/>
          <a:ln cap="flat" cmpd="sng" w="5715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7" name="Google Shape;257;p34"/>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Summary:</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5"/>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Vertical Shear</a:t>
            </a:r>
            <a:endParaRPr/>
          </a:p>
        </p:txBody>
      </p:sp>
      <p:sp>
        <p:nvSpPr>
          <p:cNvPr id="263" name="Google Shape;263;p35"/>
          <p:cNvSpPr txBox="1"/>
          <p:nvPr>
            <p:ph idx="1" type="body"/>
          </p:nvPr>
        </p:nvSpPr>
        <p:spPr>
          <a:xfrm>
            <a:off x="513400" y="17271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4" name="Google Shape;264;p35"/>
          <p:cNvPicPr preferRelativeResize="0"/>
          <p:nvPr/>
        </p:nvPicPr>
        <p:blipFill>
          <a:blip r:embed="rId3">
            <a:alphaModFix/>
          </a:blip>
          <a:stretch>
            <a:fillRect/>
          </a:stretch>
        </p:blipFill>
        <p:spPr>
          <a:xfrm>
            <a:off x="3" y="620625"/>
            <a:ext cx="9034001" cy="4522874"/>
          </a:xfrm>
          <a:prstGeom prst="rect">
            <a:avLst/>
          </a:prstGeom>
          <a:noFill/>
          <a:ln>
            <a:noFill/>
          </a:ln>
        </p:spPr>
      </p:pic>
      <p:sp>
        <p:nvSpPr>
          <p:cNvPr id="265" name="Google Shape;265;p35"/>
          <p:cNvSpPr txBox="1"/>
          <p:nvPr/>
        </p:nvSpPr>
        <p:spPr>
          <a:xfrm>
            <a:off x="0" y="75225"/>
            <a:ext cx="30480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t>
            </a:r>
            <a:r>
              <a:rPr lang="en" sz="1800">
                <a:solidFill>
                  <a:schemeClr val="dk2"/>
                </a:solidFill>
              </a:rPr>
              <a:t>Johnson</a:t>
            </a:r>
            <a:r>
              <a:rPr lang="en" sz="1800">
                <a:solidFill>
                  <a:schemeClr val="dk2"/>
                </a:solidFill>
              </a:rPr>
              <a:t> &amp; Sugden 2021)</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0" name="Shape 270"/>
        <p:cNvGrpSpPr/>
        <p:nvPr/>
      </p:nvGrpSpPr>
      <p:grpSpPr>
        <a:xfrm>
          <a:off x="0" y="0"/>
          <a:ext cx="0" cy="0"/>
          <a:chOff x="0" y="0"/>
          <a:chExt cx="0" cy="0"/>
        </a:xfrm>
      </p:grpSpPr>
      <p:pic>
        <p:nvPicPr>
          <p:cNvPr descr="Fig. 1." id="271" name="Google Shape;271;p36"/>
          <p:cNvPicPr preferRelativeResize="0"/>
          <p:nvPr/>
        </p:nvPicPr>
        <p:blipFill rotWithShape="1">
          <a:blip r:embed="rId3">
            <a:alphaModFix/>
          </a:blip>
          <a:srcRect b="-2849" l="17975" r="15987" t="53033"/>
          <a:stretch/>
        </p:blipFill>
        <p:spPr>
          <a:xfrm>
            <a:off x="7414615" y="177664"/>
            <a:ext cx="1729385" cy="865070"/>
          </a:xfrm>
          <a:prstGeom prst="rect">
            <a:avLst/>
          </a:prstGeom>
          <a:noFill/>
          <a:ln>
            <a:noFill/>
          </a:ln>
        </p:spPr>
      </p:pic>
      <p:pic>
        <p:nvPicPr>
          <p:cNvPr descr="Fig. 1." id="272" name="Google Shape;272;p36"/>
          <p:cNvPicPr preferRelativeResize="0"/>
          <p:nvPr/>
        </p:nvPicPr>
        <p:blipFill rotWithShape="1">
          <a:blip r:embed="rId3">
            <a:alphaModFix/>
          </a:blip>
          <a:srcRect b="52084" l="0" r="0" t="0"/>
          <a:stretch/>
        </p:blipFill>
        <p:spPr>
          <a:xfrm>
            <a:off x="4892041" y="178569"/>
            <a:ext cx="2560673" cy="813569"/>
          </a:xfrm>
          <a:prstGeom prst="rect">
            <a:avLst/>
          </a:prstGeom>
          <a:noFill/>
          <a:ln>
            <a:noFill/>
          </a:ln>
        </p:spPr>
      </p:pic>
      <p:sp>
        <p:nvSpPr>
          <p:cNvPr id="273" name="Google Shape;273;p36"/>
          <p:cNvSpPr txBox="1"/>
          <p:nvPr/>
        </p:nvSpPr>
        <p:spPr>
          <a:xfrm>
            <a:off x="560231" y="1130122"/>
            <a:ext cx="42045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Stronger deep-layer shear can support</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wider updrafts that produce more hail</a:t>
            </a:r>
            <a:r>
              <a:rPr baseline="30000" lang="en" sz="1800">
                <a:solidFill>
                  <a:srgbClr val="7F7F7F"/>
                </a:solidFill>
                <a:latin typeface="Arial"/>
                <a:ea typeface="Arial"/>
                <a:cs typeface="Arial"/>
                <a:sym typeface="Arial"/>
              </a:rPr>
              <a:t>1,2</a:t>
            </a:r>
            <a:endParaRPr baseline="30000"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p:txBody>
      </p:sp>
      <p:sp>
        <p:nvSpPr>
          <p:cNvPr id="274" name="Google Shape;274;p36"/>
          <p:cNvSpPr txBox="1"/>
          <p:nvPr/>
        </p:nvSpPr>
        <p:spPr>
          <a:xfrm>
            <a:off x="560231" y="4229100"/>
            <a:ext cx="25971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7F7F7F"/>
                </a:solidFill>
                <a:latin typeface="Arial"/>
                <a:ea typeface="Arial"/>
                <a:cs typeface="Arial"/>
                <a:sym typeface="Arial"/>
              </a:rPr>
              <a:t>1 – Dennis &amp; Kumjian (2017)</a:t>
            </a:r>
            <a:endParaRPr sz="1100"/>
          </a:p>
          <a:p>
            <a:pPr indent="0" lvl="0" marL="0" marR="0" rtl="0" algn="l">
              <a:spcBef>
                <a:spcPts val="0"/>
              </a:spcBef>
              <a:spcAft>
                <a:spcPts val="0"/>
              </a:spcAft>
              <a:buNone/>
            </a:pPr>
            <a:r>
              <a:rPr lang="en" sz="1500">
                <a:solidFill>
                  <a:srgbClr val="7F7F7F"/>
                </a:solidFill>
                <a:latin typeface="Arial"/>
                <a:ea typeface="Arial"/>
                <a:cs typeface="Arial"/>
                <a:sym typeface="Arial"/>
              </a:rPr>
              <a:t>2 – Nixon et al. (2023)</a:t>
            </a:r>
            <a:endParaRPr sz="1100"/>
          </a:p>
        </p:txBody>
      </p:sp>
      <p:sp>
        <p:nvSpPr>
          <p:cNvPr id="275" name="Google Shape;275;p36"/>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4. Wind Shear</a:t>
            </a:r>
            <a:endParaRPr sz="1100"/>
          </a:p>
        </p:txBody>
      </p:sp>
      <p:pic>
        <p:nvPicPr>
          <p:cNvPr descr="Fig. 4." id="276" name="Google Shape;276;p36"/>
          <p:cNvPicPr preferRelativeResize="0"/>
          <p:nvPr/>
        </p:nvPicPr>
        <p:blipFill rotWithShape="1">
          <a:blip r:embed="rId4">
            <a:alphaModFix/>
          </a:blip>
          <a:srcRect b="0" l="0" r="0" t="0"/>
          <a:stretch/>
        </p:blipFill>
        <p:spPr>
          <a:xfrm>
            <a:off x="4892040" y="970861"/>
            <a:ext cx="4251960" cy="4156717"/>
          </a:xfrm>
          <a:prstGeom prst="rect">
            <a:avLst/>
          </a:prstGeom>
          <a:noFill/>
          <a:ln>
            <a:noFill/>
          </a:ln>
        </p:spPr>
      </p:pic>
      <p:cxnSp>
        <p:nvCxnSpPr>
          <p:cNvPr id="277" name="Google Shape;277;p36"/>
          <p:cNvCxnSpPr/>
          <p:nvPr/>
        </p:nvCxnSpPr>
        <p:spPr>
          <a:xfrm flipH="1" rot="10800000">
            <a:off x="6608863" y="2561978"/>
            <a:ext cx="1611600" cy="93000"/>
          </a:xfrm>
          <a:prstGeom prst="straightConnector1">
            <a:avLst/>
          </a:prstGeom>
          <a:noFill/>
          <a:ln cap="flat" cmpd="sng" w="76200">
            <a:solidFill>
              <a:schemeClr val="dk1"/>
            </a:solidFill>
            <a:prstDash val="solid"/>
            <a:miter lim="800000"/>
            <a:headEnd len="sm" w="sm" type="none"/>
            <a:tailEnd len="med" w="med" type="triangle"/>
          </a:ln>
        </p:spPr>
      </p:cxnSp>
      <p:sp>
        <p:nvSpPr>
          <p:cNvPr id="278" name="Google Shape;278;p36"/>
          <p:cNvSpPr txBox="1"/>
          <p:nvPr/>
        </p:nvSpPr>
        <p:spPr>
          <a:xfrm>
            <a:off x="7360148" y="2030936"/>
            <a:ext cx="1566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More hail mass</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Favoring Hodographs</a:t>
            </a:r>
            <a:endParaRPr/>
          </a:p>
        </p:txBody>
      </p:sp>
      <p:sp>
        <p:nvSpPr>
          <p:cNvPr id="284" name="Google Shape;284;p37"/>
          <p:cNvSpPr txBox="1"/>
          <p:nvPr>
            <p:ph idx="1" type="body"/>
          </p:nvPr>
        </p:nvSpPr>
        <p:spPr>
          <a:xfrm>
            <a:off x="4527175" y="719100"/>
            <a:ext cx="4572000" cy="4424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Moderate to strong mid-level shear</a:t>
            </a:r>
            <a:endParaRPr/>
          </a:p>
          <a:p>
            <a:pPr indent="-342900" lvl="0" marL="457200" rtl="0" algn="l">
              <a:spcBef>
                <a:spcPts val="0"/>
              </a:spcBef>
              <a:spcAft>
                <a:spcPts val="0"/>
              </a:spcAft>
              <a:buSzPts val="1800"/>
              <a:buChar char="●"/>
            </a:pPr>
            <a:r>
              <a:rPr lang="en"/>
              <a:t>Upper-level flow not too strong to limit residence time.</a:t>
            </a:r>
            <a:endParaRPr/>
          </a:p>
          <a:p>
            <a:pPr indent="-342900" lvl="0" marL="457200" rtl="0" algn="l">
              <a:spcBef>
                <a:spcPts val="0"/>
              </a:spcBef>
              <a:spcAft>
                <a:spcPts val="0"/>
              </a:spcAft>
              <a:buSzPts val="1800"/>
              <a:buChar char="●"/>
            </a:pPr>
            <a:r>
              <a:rPr lang="en"/>
              <a:t>Strong enough low-level SRW to support broad updraft and supercells.</a:t>
            </a:r>
            <a:endParaRPr/>
          </a:p>
          <a:p>
            <a:pPr indent="-342900" lvl="0" marL="457200" rtl="0" algn="l">
              <a:spcBef>
                <a:spcPts val="0"/>
              </a:spcBef>
              <a:spcAft>
                <a:spcPts val="0"/>
              </a:spcAft>
              <a:buSzPts val="1800"/>
              <a:buChar char="●"/>
            </a:pPr>
            <a:r>
              <a:rPr lang="en"/>
              <a:t>But not too strong to displace hail embryos. </a:t>
            </a:r>
            <a:endParaRPr/>
          </a:p>
          <a:p>
            <a:pPr indent="-342900" lvl="0" marL="457200" rtl="0" algn="l">
              <a:spcBef>
                <a:spcPts val="0"/>
              </a:spcBef>
              <a:spcAft>
                <a:spcPts val="0"/>
              </a:spcAft>
              <a:buSzPts val="1800"/>
              <a:buChar char="●"/>
            </a:pPr>
            <a:r>
              <a:rPr lang="en"/>
              <a:t>Weaker low-level shear compared to tornadic cases but still significant overlap.</a:t>
            </a:r>
            <a:endParaRPr/>
          </a:p>
        </p:txBody>
      </p:sp>
      <p:pic>
        <p:nvPicPr>
          <p:cNvPr id="285" name="Google Shape;285;p37"/>
          <p:cNvPicPr preferRelativeResize="0"/>
          <p:nvPr/>
        </p:nvPicPr>
        <p:blipFill>
          <a:blip r:embed="rId3">
            <a:alphaModFix/>
          </a:blip>
          <a:stretch>
            <a:fillRect/>
          </a:stretch>
        </p:blipFill>
        <p:spPr>
          <a:xfrm>
            <a:off x="159850" y="754975"/>
            <a:ext cx="4267200" cy="2121098"/>
          </a:xfrm>
          <a:prstGeom prst="rect">
            <a:avLst/>
          </a:prstGeom>
          <a:noFill/>
          <a:ln>
            <a:noFill/>
          </a:ln>
        </p:spPr>
      </p:pic>
      <p:sp>
        <p:nvSpPr>
          <p:cNvPr id="286" name="Google Shape;286;p37"/>
          <p:cNvSpPr txBox="1"/>
          <p:nvPr/>
        </p:nvSpPr>
        <p:spPr>
          <a:xfrm>
            <a:off x="372725" y="378025"/>
            <a:ext cx="25623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(Nixon &amp; Allen 2022)</a:t>
            </a:r>
            <a:endParaRPr sz="1800">
              <a:solidFill>
                <a:schemeClr val="dk2"/>
              </a:solidFill>
            </a:endParaRPr>
          </a:p>
        </p:txBody>
      </p:sp>
      <p:pic>
        <p:nvPicPr>
          <p:cNvPr id="287" name="Google Shape;287;p37"/>
          <p:cNvPicPr preferRelativeResize="0"/>
          <p:nvPr/>
        </p:nvPicPr>
        <p:blipFill>
          <a:blip r:embed="rId4">
            <a:alphaModFix/>
          </a:blip>
          <a:stretch>
            <a:fillRect/>
          </a:stretch>
        </p:blipFill>
        <p:spPr>
          <a:xfrm>
            <a:off x="200963" y="2876075"/>
            <a:ext cx="4184975" cy="2121100"/>
          </a:xfrm>
          <a:prstGeom prst="rect">
            <a:avLst/>
          </a:prstGeom>
          <a:noFill/>
          <a:ln>
            <a:noFill/>
          </a:ln>
        </p:spPr>
      </p:pic>
      <p:sp>
        <p:nvSpPr>
          <p:cNvPr id="288" name="Google Shape;288;p37"/>
          <p:cNvSpPr/>
          <p:nvPr/>
        </p:nvSpPr>
        <p:spPr>
          <a:xfrm rot="-1537705">
            <a:off x="2521616" y="1228556"/>
            <a:ext cx="787917" cy="911364"/>
          </a:xfrm>
          <a:prstGeom prst="ellipse">
            <a:avLst/>
          </a:prstGeom>
          <a:solidFill>
            <a:srgbClr val="4872B8">
              <a:alpha val="5687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 name="Google Shape;289;p37"/>
          <p:cNvSpPr txBox="1"/>
          <p:nvPr/>
        </p:nvSpPr>
        <p:spPr>
          <a:xfrm>
            <a:off x="4772900" y="4075950"/>
            <a:ext cx="3966900" cy="7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872B8"/>
                </a:solidFill>
              </a:rPr>
              <a:t>Cool stable layer at the surface</a:t>
            </a:r>
            <a:endParaRPr b="1" sz="1800">
              <a:solidFill>
                <a:srgbClr val="4872B8"/>
              </a:solidFill>
            </a:endParaRPr>
          </a:p>
          <a:p>
            <a:pPr indent="0" lvl="0" marL="0" rtl="0" algn="l">
              <a:spcBef>
                <a:spcPts val="0"/>
              </a:spcBef>
              <a:spcAft>
                <a:spcPts val="0"/>
              </a:spcAft>
              <a:buNone/>
            </a:pPr>
            <a:r>
              <a:rPr b="1" lang="en" sz="1800">
                <a:solidFill>
                  <a:srgbClr val="4872B8"/>
                </a:solidFill>
              </a:rPr>
              <a:t>Effective straight line hodo aloft</a:t>
            </a:r>
            <a:endParaRPr b="1" sz="1800">
              <a:solidFill>
                <a:srgbClr val="4872B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4" name="Shape 294"/>
        <p:cNvGrpSpPr/>
        <p:nvPr/>
      </p:nvGrpSpPr>
      <p:grpSpPr>
        <a:xfrm>
          <a:off x="0" y="0"/>
          <a:ext cx="0" cy="0"/>
          <a:chOff x="0" y="0"/>
          <a:chExt cx="0" cy="0"/>
        </a:xfrm>
      </p:grpSpPr>
      <p:sp>
        <p:nvSpPr>
          <p:cNvPr id="295" name="Google Shape;295;p38"/>
          <p:cNvSpPr txBox="1"/>
          <p:nvPr/>
        </p:nvSpPr>
        <p:spPr>
          <a:xfrm>
            <a:off x="560231" y="1130122"/>
            <a:ext cx="3811500" cy="1731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00B0F0"/>
                </a:solidFill>
                <a:latin typeface="Arial"/>
                <a:ea typeface="Arial"/>
                <a:cs typeface="Arial"/>
                <a:sym typeface="Arial"/>
              </a:rPr>
              <a:t>Effective</a:t>
            </a:r>
            <a:r>
              <a:rPr lang="en" sz="1800">
                <a:solidFill>
                  <a:schemeClr val="lt1"/>
                </a:solidFill>
                <a:latin typeface="Arial"/>
                <a:ea typeface="Arial"/>
                <a:cs typeface="Arial"/>
                <a:sym typeface="Arial"/>
              </a:rPr>
              <a:t> shear/SRW is most skillful,</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likely because many hailstorms</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are elevated</a:t>
            </a:r>
            <a:r>
              <a:rPr baseline="30000" lang="en" sz="1800">
                <a:solidFill>
                  <a:srgbClr val="7F7F7F"/>
                </a:solidFill>
                <a:latin typeface="Arial"/>
                <a:ea typeface="Arial"/>
                <a:cs typeface="Arial"/>
                <a:sym typeface="Arial"/>
              </a:rPr>
              <a:t>1</a:t>
            </a:r>
            <a:endParaRPr sz="1800">
              <a:solidFill>
                <a:srgbClr val="A5A5A5"/>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en" sz="1800">
                <a:solidFill>
                  <a:srgbClr val="A5A5A5"/>
                </a:solidFill>
                <a:latin typeface="Arial"/>
                <a:ea typeface="Arial"/>
                <a:cs typeface="Arial"/>
                <a:sym typeface="Arial"/>
              </a:rPr>
              <a:t>SHIP/LHP do not take this into </a:t>
            </a:r>
            <a:endParaRPr sz="1100"/>
          </a:p>
          <a:p>
            <a:pPr indent="0" lvl="0" marL="0" marR="0" rtl="0" algn="l">
              <a:spcBef>
                <a:spcPts val="0"/>
              </a:spcBef>
              <a:spcAft>
                <a:spcPts val="0"/>
              </a:spcAft>
              <a:buNone/>
            </a:pPr>
            <a:r>
              <a:rPr lang="en" sz="1800">
                <a:solidFill>
                  <a:srgbClr val="A5A5A5"/>
                </a:solidFill>
                <a:latin typeface="Arial"/>
                <a:ea typeface="Arial"/>
                <a:cs typeface="Arial"/>
                <a:sym typeface="Arial"/>
              </a:rPr>
              <a:t>account!</a:t>
            </a:r>
            <a:endParaRPr sz="1100"/>
          </a:p>
        </p:txBody>
      </p:sp>
      <p:sp>
        <p:nvSpPr>
          <p:cNvPr id="296" name="Google Shape;296;p38"/>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4. Wind Shear</a:t>
            </a:r>
            <a:endParaRPr sz="1100"/>
          </a:p>
        </p:txBody>
      </p:sp>
      <p:sp>
        <p:nvSpPr>
          <p:cNvPr id="297" name="Google Shape;297;p38"/>
          <p:cNvSpPr txBox="1"/>
          <p:nvPr/>
        </p:nvSpPr>
        <p:spPr>
          <a:xfrm>
            <a:off x="560231" y="4053840"/>
            <a:ext cx="22128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7F7F7F"/>
                </a:solidFill>
                <a:latin typeface="Arial"/>
                <a:ea typeface="Arial"/>
                <a:cs typeface="Arial"/>
                <a:sym typeface="Arial"/>
              </a:rPr>
              <a:t>1 – Nixon &amp; Allen (2023)</a:t>
            </a:r>
            <a:endParaRPr sz="1100"/>
          </a:p>
          <a:p>
            <a:pPr indent="0" lvl="0" marL="0" marR="0" rtl="0" algn="l">
              <a:spcBef>
                <a:spcPts val="0"/>
              </a:spcBef>
              <a:spcAft>
                <a:spcPts val="0"/>
              </a:spcAft>
              <a:buNone/>
            </a:pPr>
            <a:r>
              <a:t/>
            </a:r>
            <a:endParaRPr sz="1500">
              <a:solidFill>
                <a:srgbClr val="7F7F7F"/>
              </a:solidFill>
              <a:latin typeface="Arial"/>
              <a:ea typeface="Arial"/>
              <a:cs typeface="Arial"/>
              <a:sym typeface="Arial"/>
            </a:endParaRPr>
          </a:p>
        </p:txBody>
      </p:sp>
      <p:pic>
        <p:nvPicPr>
          <p:cNvPr descr="A graph of a graph&#10;&#10;Description automatically generated with medium confidence" id="298" name="Google Shape;298;p38"/>
          <p:cNvPicPr preferRelativeResize="0"/>
          <p:nvPr/>
        </p:nvPicPr>
        <p:blipFill rotWithShape="1">
          <a:blip r:embed="rId3">
            <a:alphaModFix/>
          </a:blip>
          <a:srcRect b="0" l="0" r="0" t="0"/>
          <a:stretch/>
        </p:blipFill>
        <p:spPr>
          <a:xfrm>
            <a:off x="4648200" y="0"/>
            <a:ext cx="4495800" cy="33540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Updrafts (Storm Mode)</a:t>
            </a:r>
            <a:endParaRPr/>
          </a:p>
        </p:txBody>
      </p:sp>
      <p:sp>
        <p:nvSpPr>
          <p:cNvPr id="304" name="Google Shape;304;p39"/>
          <p:cNvSpPr txBox="1"/>
          <p:nvPr>
            <p:ph idx="1" type="body"/>
          </p:nvPr>
        </p:nvSpPr>
        <p:spPr>
          <a:xfrm>
            <a:off x="4572000" y="495175"/>
            <a:ext cx="4572000" cy="4648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majority of prolific hail events are produced by supercells.</a:t>
            </a:r>
            <a:endParaRPr/>
          </a:p>
          <a:p>
            <a:pPr indent="-342900" lvl="0" marL="457200" rtl="0" algn="l">
              <a:spcBef>
                <a:spcPts val="0"/>
              </a:spcBef>
              <a:spcAft>
                <a:spcPts val="0"/>
              </a:spcAft>
              <a:buSzPts val="1800"/>
              <a:buChar char="●"/>
            </a:pPr>
            <a:r>
              <a:rPr lang="en"/>
              <a:t>Storm mode plays a significant role. Hail </a:t>
            </a:r>
            <a:r>
              <a:rPr lang="en"/>
              <a:t>more</a:t>
            </a:r>
            <a:r>
              <a:rPr lang="en"/>
              <a:t> </a:t>
            </a:r>
            <a:r>
              <a:rPr lang="en"/>
              <a:t>likely</a:t>
            </a:r>
            <a:r>
              <a:rPr lang="en"/>
              <a:t> with discrete or cluster types. Less likely with lines.</a:t>
            </a:r>
            <a:endParaRPr/>
          </a:p>
          <a:p>
            <a:pPr indent="-342900" lvl="0" marL="457200" rtl="0" algn="l">
              <a:spcBef>
                <a:spcPts val="0"/>
              </a:spcBef>
              <a:spcAft>
                <a:spcPts val="0"/>
              </a:spcAft>
              <a:buSzPts val="1800"/>
              <a:buChar char="●"/>
            </a:pPr>
            <a:r>
              <a:rPr lang="en"/>
              <a:t>Vertical shear strong enough to supports supercells can be a significant predictor for hail.</a:t>
            </a:r>
            <a:endParaRPr/>
          </a:p>
          <a:p>
            <a:pPr indent="-342900" lvl="0" marL="457200" rtl="0" algn="l">
              <a:spcBef>
                <a:spcPts val="0"/>
              </a:spcBef>
              <a:spcAft>
                <a:spcPts val="0"/>
              </a:spcAft>
              <a:buSzPts val="1800"/>
              <a:buChar char="●"/>
            </a:pPr>
            <a:r>
              <a:rPr lang="en"/>
              <a:t>Storm interactions can also favor hail.</a:t>
            </a:r>
            <a:endParaRPr/>
          </a:p>
          <a:p>
            <a:pPr indent="-342900" lvl="0" marL="457200" rtl="0" algn="l">
              <a:spcBef>
                <a:spcPts val="0"/>
              </a:spcBef>
              <a:spcAft>
                <a:spcPts val="0"/>
              </a:spcAft>
              <a:buSzPts val="1800"/>
              <a:buChar char="●"/>
            </a:pPr>
            <a:r>
              <a:rPr lang="en"/>
              <a:t>Splitting storms and left movers.</a:t>
            </a:r>
            <a:endParaRPr/>
          </a:p>
        </p:txBody>
      </p:sp>
      <p:pic>
        <p:nvPicPr>
          <p:cNvPr id="305" name="Google Shape;305;p39"/>
          <p:cNvPicPr preferRelativeResize="0"/>
          <p:nvPr/>
        </p:nvPicPr>
        <p:blipFill>
          <a:blip r:embed="rId3">
            <a:alphaModFix/>
          </a:blip>
          <a:stretch>
            <a:fillRect/>
          </a:stretch>
        </p:blipFill>
        <p:spPr>
          <a:xfrm>
            <a:off x="47800" y="572700"/>
            <a:ext cx="4267201" cy="3798941"/>
          </a:xfrm>
          <a:prstGeom prst="rect">
            <a:avLst/>
          </a:prstGeom>
          <a:noFill/>
          <a:ln>
            <a:noFill/>
          </a:ln>
        </p:spPr>
      </p:pic>
      <p:pic>
        <p:nvPicPr>
          <p:cNvPr id="306" name="Google Shape;306;p39"/>
          <p:cNvPicPr preferRelativeResize="0"/>
          <p:nvPr/>
        </p:nvPicPr>
        <p:blipFill>
          <a:blip r:embed="rId4">
            <a:alphaModFix/>
          </a:blip>
          <a:stretch>
            <a:fillRect/>
          </a:stretch>
        </p:blipFill>
        <p:spPr>
          <a:xfrm>
            <a:off x="1881150" y="3934196"/>
            <a:ext cx="5381675" cy="1209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0"/>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Splitting Supercells</a:t>
            </a:r>
            <a:endParaRPr/>
          </a:p>
        </p:txBody>
      </p:sp>
      <p:sp>
        <p:nvSpPr>
          <p:cNvPr id="312" name="Google Shape;312;p40"/>
          <p:cNvSpPr txBox="1"/>
          <p:nvPr>
            <p:ph idx="1" type="body"/>
          </p:nvPr>
        </p:nvSpPr>
        <p:spPr>
          <a:xfrm>
            <a:off x="0" y="616975"/>
            <a:ext cx="4572000" cy="452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Relatively</a:t>
            </a:r>
            <a:r>
              <a:rPr lang="en"/>
              <a:t> straight hodographs that favor splitting supercells can produce large hail.</a:t>
            </a:r>
            <a:endParaRPr/>
          </a:p>
          <a:p>
            <a:pPr indent="-342900" lvl="0" marL="457200" rtl="0" algn="l">
              <a:spcBef>
                <a:spcPts val="0"/>
              </a:spcBef>
              <a:spcAft>
                <a:spcPts val="0"/>
              </a:spcAft>
              <a:buSzPts val="1800"/>
              <a:buChar char="●"/>
            </a:pPr>
            <a:r>
              <a:rPr lang="en"/>
              <a:t>Left split storms can be dynamically </a:t>
            </a:r>
            <a:r>
              <a:rPr lang="en"/>
              <a:t>suppressed by vertical shear favorable for RM.</a:t>
            </a:r>
            <a:endParaRPr/>
          </a:p>
          <a:p>
            <a:pPr indent="-317500" lvl="1" marL="914400" rtl="0" algn="l">
              <a:spcBef>
                <a:spcPts val="0"/>
              </a:spcBef>
              <a:spcAft>
                <a:spcPts val="0"/>
              </a:spcAft>
              <a:buSzPts val="1400"/>
              <a:buChar char="○"/>
            </a:pPr>
            <a:r>
              <a:rPr lang="en"/>
              <a:t>Less favorable for tornadoes</a:t>
            </a:r>
            <a:endParaRPr/>
          </a:p>
          <a:p>
            <a:pPr indent="-317500" lvl="1" marL="914400" rtl="0" algn="l">
              <a:spcBef>
                <a:spcPts val="0"/>
              </a:spcBef>
              <a:spcAft>
                <a:spcPts val="0"/>
              </a:spcAft>
              <a:buSzPts val="1400"/>
              <a:buChar char="○"/>
            </a:pPr>
            <a:r>
              <a:rPr lang="en"/>
              <a:t>But still strong enough updraft to produce large hail.</a:t>
            </a:r>
            <a:endParaRPr/>
          </a:p>
          <a:p>
            <a:pPr indent="-342900" lvl="0" marL="457200" rtl="0" algn="l">
              <a:spcBef>
                <a:spcPts val="0"/>
              </a:spcBef>
              <a:spcAft>
                <a:spcPts val="0"/>
              </a:spcAft>
              <a:buSzPts val="1800"/>
              <a:buChar char="●"/>
            </a:pPr>
            <a:r>
              <a:rPr lang="en"/>
              <a:t>Splitting storms can occur near boundaries with elevated features.</a:t>
            </a:r>
            <a:endParaRPr/>
          </a:p>
        </p:txBody>
      </p:sp>
      <p:pic>
        <p:nvPicPr>
          <p:cNvPr id="313" name="Google Shape;313;p40"/>
          <p:cNvPicPr preferRelativeResize="0"/>
          <p:nvPr/>
        </p:nvPicPr>
        <p:blipFill>
          <a:blip r:embed="rId3">
            <a:alphaModFix/>
          </a:blip>
          <a:stretch>
            <a:fillRect/>
          </a:stretch>
        </p:blipFill>
        <p:spPr>
          <a:xfrm>
            <a:off x="5420000" y="713625"/>
            <a:ext cx="3724000" cy="2753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9" name="Google Shape;319;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0" name="Google Shape;320;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2"/>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Setups Favoring Hail (Warm Front)</a:t>
            </a:r>
            <a:endParaRPr/>
          </a:p>
        </p:txBody>
      </p:sp>
      <p:pic>
        <p:nvPicPr>
          <p:cNvPr id="326" name="Google Shape;326;p42"/>
          <p:cNvPicPr preferRelativeResize="0"/>
          <p:nvPr/>
        </p:nvPicPr>
        <p:blipFill rotWithShape="1">
          <a:blip r:embed="rId3">
            <a:alphaModFix/>
          </a:blip>
          <a:srcRect b="21946" l="21986" r="11989" t="21940"/>
          <a:stretch/>
        </p:blipFill>
        <p:spPr>
          <a:xfrm>
            <a:off x="0" y="1334250"/>
            <a:ext cx="5556925" cy="3414050"/>
          </a:xfrm>
          <a:prstGeom prst="rect">
            <a:avLst/>
          </a:prstGeom>
          <a:noFill/>
          <a:ln>
            <a:noFill/>
          </a:ln>
        </p:spPr>
      </p:pic>
      <p:sp>
        <p:nvSpPr>
          <p:cNvPr id="327" name="Google Shape;327;p42"/>
          <p:cNvSpPr/>
          <p:nvPr/>
        </p:nvSpPr>
        <p:spPr>
          <a:xfrm rot="1594300">
            <a:off x="2364149" y="2338520"/>
            <a:ext cx="3488803" cy="1405503"/>
          </a:xfrm>
          <a:prstGeom prst="ellipse">
            <a:avLst/>
          </a:prstGeom>
          <a:solidFill>
            <a:srgbClr val="FF9900">
              <a:alpha val="493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42"/>
          <p:cNvSpPr txBox="1"/>
          <p:nvPr/>
        </p:nvSpPr>
        <p:spPr>
          <a:xfrm>
            <a:off x="3297900" y="881713"/>
            <a:ext cx="3548400" cy="9711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rPr>
              <a:t>Elevated supercells within WAA</a:t>
            </a:r>
            <a:endParaRPr sz="1800">
              <a:solidFill>
                <a:schemeClr val="accent4"/>
              </a:solidFill>
            </a:endParaRPr>
          </a:p>
          <a:p>
            <a:pPr indent="0" lvl="0" marL="0" rtl="0" algn="l">
              <a:spcBef>
                <a:spcPts val="0"/>
              </a:spcBef>
              <a:spcAft>
                <a:spcPts val="0"/>
              </a:spcAft>
              <a:buNone/>
            </a:pPr>
            <a:r>
              <a:rPr lang="en" sz="1800">
                <a:solidFill>
                  <a:schemeClr val="accent4"/>
                </a:solidFill>
              </a:rPr>
              <a:t>Elevated CAPE Strong </a:t>
            </a:r>
            <a:r>
              <a:rPr lang="en" sz="1800">
                <a:solidFill>
                  <a:schemeClr val="accent4"/>
                </a:solidFill>
              </a:rPr>
              <a:t>effective</a:t>
            </a:r>
            <a:r>
              <a:rPr lang="en" sz="1800">
                <a:solidFill>
                  <a:schemeClr val="accent4"/>
                </a:solidFill>
              </a:rPr>
              <a:t> shear but stable at the surface</a:t>
            </a:r>
            <a:endParaRPr sz="1800">
              <a:solidFill>
                <a:schemeClr val="accent4"/>
              </a:solidFill>
            </a:endParaRPr>
          </a:p>
          <a:p>
            <a:pPr indent="0" lvl="0" marL="0" rtl="0" algn="l">
              <a:spcBef>
                <a:spcPts val="0"/>
              </a:spcBef>
              <a:spcAft>
                <a:spcPts val="0"/>
              </a:spcAft>
              <a:buNone/>
            </a:pPr>
            <a:r>
              <a:t/>
            </a:r>
            <a:endParaRPr sz="1800">
              <a:solidFill>
                <a:schemeClr val="accent4"/>
              </a:solidFill>
            </a:endParaRPr>
          </a:p>
        </p:txBody>
      </p:sp>
      <p:pic>
        <p:nvPicPr>
          <p:cNvPr id="329" name="Google Shape;329;p42"/>
          <p:cNvPicPr preferRelativeResize="0"/>
          <p:nvPr/>
        </p:nvPicPr>
        <p:blipFill>
          <a:blip r:embed="rId4">
            <a:alphaModFix/>
          </a:blip>
          <a:stretch>
            <a:fillRect/>
          </a:stretch>
        </p:blipFill>
        <p:spPr>
          <a:xfrm>
            <a:off x="5719725" y="1852825"/>
            <a:ext cx="3287826" cy="2125250"/>
          </a:xfrm>
          <a:prstGeom prst="rect">
            <a:avLst/>
          </a:prstGeom>
          <a:noFill/>
          <a:ln>
            <a:noFill/>
          </a:ln>
        </p:spPr>
      </p:pic>
      <p:sp>
        <p:nvSpPr>
          <p:cNvPr id="330" name="Google Shape;330;p42"/>
          <p:cNvSpPr txBox="1"/>
          <p:nvPr/>
        </p:nvSpPr>
        <p:spPr>
          <a:xfrm>
            <a:off x="5711325" y="3977300"/>
            <a:ext cx="3432600" cy="116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Very classic setup for large hail along and </a:t>
            </a:r>
            <a:r>
              <a:rPr lang="en" sz="1800">
                <a:solidFill>
                  <a:schemeClr val="dk2"/>
                </a:solidFill>
              </a:rPr>
              <a:t>north</a:t>
            </a:r>
            <a:r>
              <a:rPr lang="en" sz="1800">
                <a:solidFill>
                  <a:schemeClr val="dk2"/>
                </a:solidFill>
              </a:rPr>
              <a:t> of the WF</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807925" y="0"/>
            <a:ext cx="7528138"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3"/>
          <p:cNvPicPr preferRelativeResize="0"/>
          <p:nvPr/>
        </p:nvPicPr>
        <p:blipFill rotWithShape="1">
          <a:blip r:embed="rId3">
            <a:alphaModFix/>
          </a:blip>
          <a:srcRect b="23379" l="28182" r="17640" t="11478"/>
          <a:stretch/>
        </p:blipFill>
        <p:spPr>
          <a:xfrm>
            <a:off x="125625" y="993963"/>
            <a:ext cx="5648804" cy="4245175"/>
          </a:xfrm>
          <a:prstGeom prst="rect">
            <a:avLst/>
          </a:prstGeom>
          <a:noFill/>
          <a:ln>
            <a:noFill/>
          </a:ln>
        </p:spPr>
      </p:pic>
      <p:sp>
        <p:nvSpPr>
          <p:cNvPr id="336" name="Google Shape;336;p4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Setups Favoring Hail (Stationary Front/Northwest Flow)</a:t>
            </a:r>
            <a:endParaRPr/>
          </a:p>
          <a:p>
            <a:pPr indent="0" lvl="0" marL="0" rtl="0" algn="l">
              <a:spcBef>
                <a:spcPts val="0"/>
              </a:spcBef>
              <a:spcAft>
                <a:spcPts val="0"/>
              </a:spcAft>
              <a:buNone/>
            </a:pPr>
            <a:r>
              <a:t/>
            </a:r>
            <a:endParaRPr/>
          </a:p>
        </p:txBody>
      </p:sp>
      <p:sp>
        <p:nvSpPr>
          <p:cNvPr id="337" name="Google Shape;337;p43"/>
          <p:cNvSpPr txBox="1"/>
          <p:nvPr/>
        </p:nvSpPr>
        <p:spPr>
          <a:xfrm>
            <a:off x="238250" y="1386550"/>
            <a:ext cx="8067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8" name="Google Shape;338;p43"/>
          <p:cNvSpPr/>
          <p:nvPr/>
        </p:nvSpPr>
        <p:spPr>
          <a:xfrm>
            <a:off x="1127350" y="1849725"/>
            <a:ext cx="3496250" cy="2165175"/>
          </a:xfrm>
          <a:custGeom>
            <a:rect b="b" l="l" r="r" t="t"/>
            <a:pathLst>
              <a:path extrusionOk="0" h="86607" w="139850">
                <a:moveTo>
                  <a:pt x="0" y="0"/>
                </a:moveTo>
                <a:cubicBezTo>
                  <a:pt x="9865" y="3697"/>
                  <a:pt x="17352" y="12319"/>
                  <a:pt x="24205" y="20320"/>
                </a:cubicBezTo>
                <a:cubicBezTo>
                  <a:pt x="28478" y="25309"/>
                  <a:pt x="35251" y="28944"/>
                  <a:pt x="37054" y="35261"/>
                </a:cubicBezTo>
                <a:cubicBezTo>
                  <a:pt x="41616" y="51246"/>
                  <a:pt x="46829" y="69969"/>
                  <a:pt x="60661" y="79188"/>
                </a:cubicBezTo>
                <a:cubicBezTo>
                  <a:pt x="70581" y="85799"/>
                  <a:pt x="84054" y="84036"/>
                  <a:pt x="95922" y="85165"/>
                </a:cubicBezTo>
                <a:cubicBezTo>
                  <a:pt x="103657" y="85901"/>
                  <a:pt x="112149" y="88064"/>
                  <a:pt x="119231" y="84866"/>
                </a:cubicBezTo>
                <a:cubicBezTo>
                  <a:pt x="126612" y="81533"/>
                  <a:pt x="131993" y="73980"/>
                  <a:pt x="139850" y="72016"/>
                </a:cubicBezTo>
              </a:path>
            </a:pathLst>
          </a:custGeom>
          <a:noFill/>
          <a:ln cap="flat" cmpd="sng" w="76200">
            <a:solidFill>
              <a:srgbClr val="0000FF"/>
            </a:solidFill>
            <a:prstDash val="solid"/>
            <a:round/>
            <a:headEnd len="med" w="med" type="none"/>
            <a:tailEnd len="med" w="med" type="none"/>
          </a:ln>
        </p:spPr>
      </p:sp>
      <p:sp>
        <p:nvSpPr>
          <p:cNvPr id="339" name="Google Shape;339;p43"/>
          <p:cNvSpPr txBox="1"/>
          <p:nvPr/>
        </p:nvSpPr>
        <p:spPr>
          <a:xfrm>
            <a:off x="537200" y="1386550"/>
            <a:ext cx="4303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FF0000"/>
                </a:solidFill>
              </a:rPr>
              <a:t>L</a:t>
            </a:r>
            <a:endParaRPr b="1" sz="3500">
              <a:solidFill>
                <a:srgbClr val="FF0000"/>
              </a:solidFill>
            </a:endParaRPr>
          </a:p>
        </p:txBody>
      </p:sp>
      <p:sp>
        <p:nvSpPr>
          <p:cNvPr id="340" name="Google Shape;340;p43"/>
          <p:cNvSpPr/>
          <p:nvPr/>
        </p:nvSpPr>
        <p:spPr>
          <a:xfrm>
            <a:off x="365350" y="1537150"/>
            <a:ext cx="762000" cy="572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43"/>
          <p:cNvSpPr/>
          <p:nvPr/>
        </p:nvSpPr>
        <p:spPr>
          <a:xfrm>
            <a:off x="1127350" y="1849725"/>
            <a:ext cx="3496250" cy="2165175"/>
          </a:xfrm>
          <a:custGeom>
            <a:rect b="b" l="l" r="r" t="t"/>
            <a:pathLst>
              <a:path extrusionOk="0" h="86607" w="139850">
                <a:moveTo>
                  <a:pt x="0" y="0"/>
                </a:moveTo>
                <a:cubicBezTo>
                  <a:pt x="9865" y="3697"/>
                  <a:pt x="17352" y="12319"/>
                  <a:pt x="24205" y="20320"/>
                </a:cubicBezTo>
                <a:cubicBezTo>
                  <a:pt x="28478" y="25309"/>
                  <a:pt x="35251" y="28944"/>
                  <a:pt x="37054" y="35261"/>
                </a:cubicBezTo>
                <a:cubicBezTo>
                  <a:pt x="41616" y="51246"/>
                  <a:pt x="46829" y="69969"/>
                  <a:pt x="60661" y="79188"/>
                </a:cubicBezTo>
                <a:cubicBezTo>
                  <a:pt x="70581" y="85799"/>
                  <a:pt x="84054" y="84036"/>
                  <a:pt x="95922" y="85165"/>
                </a:cubicBezTo>
                <a:cubicBezTo>
                  <a:pt x="103657" y="85901"/>
                  <a:pt x="112149" y="88064"/>
                  <a:pt x="119231" y="84866"/>
                </a:cubicBezTo>
                <a:cubicBezTo>
                  <a:pt x="126612" y="81533"/>
                  <a:pt x="131993" y="73980"/>
                  <a:pt x="139850" y="72016"/>
                </a:cubicBezTo>
              </a:path>
            </a:pathLst>
          </a:custGeom>
          <a:noFill/>
          <a:ln cap="flat" cmpd="sng" w="76200">
            <a:solidFill>
              <a:srgbClr val="FF0000"/>
            </a:solidFill>
            <a:prstDash val="dash"/>
            <a:round/>
            <a:headEnd len="med" w="med" type="none"/>
            <a:tailEnd len="med" w="med" type="none"/>
          </a:ln>
        </p:spPr>
      </p:sp>
      <p:sp>
        <p:nvSpPr>
          <p:cNvPr id="342" name="Google Shape;342;p43"/>
          <p:cNvSpPr/>
          <p:nvPr/>
        </p:nvSpPr>
        <p:spPr>
          <a:xfrm>
            <a:off x="1030225" y="2126125"/>
            <a:ext cx="386075" cy="2480250"/>
          </a:xfrm>
          <a:custGeom>
            <a:rect b="b" l="l" r="r" t="t"/>
            <a:pathLst>
              <a:path extrusionOk="0" h="99210" w="15443">
                <a:moveTo>
                  <a:pt x="0" y="0"/>
                </a:moveTo>
                <a:cubicBezTo>
                  <a:pt x="5581" y="8386"/>
                  <a:pt x="9366" y="17935"/>
                  <a:pt x="12550" y="27492"/>
                </a:cubicBezTo>
                <a:cubicBezTo>
                  <a:pt x="14799" y="34244"/>
                  <a:pt x="6630" y="42529"/>
                  <a:pt x="10160" y="48709"/>
                </a:cubicBezTo>
                <a:cubicBezTo>
                  <a:pt x="11994" y="51920"/>
                  <a:pt x="14781" y="54901"/>
                  <a:pt x="15240" y="58570"/>
                </a:cubicBezTo>
                <a:cubicBezTo>
                  <a:pt x="16053" y="65070"/>
                  <a:pt x="12795" y="71465"/>
                  <a:pt x="12251" y="77993"/>
                </a:cubicBezTo>
                <a:cubicBezTo>
                  <a:pt x="11650" y="85196"/>
                  <a:pt x="12880" y="94099"/>
                  <a:pt x="7769" y="99210"/>
                </a:cubicBezTo>
              </a:path>
            </a:pathLst>
          </a:custGeom>
          <a:noFill/>
          <a:ln cap="flat" cmpd="sng" w="76200">
            <a:solidFill>
              <a:schemeClr val="dk1"/>
            </a:solidFill>
            <a:prstDash val="dash"/>
            <a:round/>
            <a:headEnd len="med" w="med" type="none"/>
            <a:tailEnd len="med" w="med" type="none"/>
          </a:ln>
        </p:spPr>
      </p:sp>
      <p:sp>
        <p:nvSpPr>
          <p:cNvPr id="343" name="Google Shape;343;p43"/>
          <p:cNvSpPr/>
          <p:nvPr/>
        </p:nvSpPr>
        <p:spPr>
          <a:xfrm rot="-3432315">
            <a:off x="1574748" y="1349430"/>
            <a:ext cx="1006404" cy="2357488"/>
          </a:xfrm>
          <a:prstGeom prst="ellipse">
            <a:avLst/>
          </a:prstGeom>
          <a:solidFill>
            <a:srgbClr val="FF9900">
              <a:alpha val="493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DIT: Provide a short description describing the content of the video. Leave the &quot;signature&quot; below in every video.&#10;&#10;---------------------------------&#10;National Weather Service&#10;Weather Forecast Office&#10;Rapid City, SD" id="344" name="Google Shape;344;p43" title="2019-06-25 Radar Loop">
            <a:hlinkClick r:id="rId4"/>
          </p:cNvPr>
          <p:cNvPicPr preferRelativeResize="0"/>
          <p:nvPr/>
        </p:nvPicPr>
        <p:blipFill>
          <a:blip r:embed="rId5">
            <a:alphaModFix/>
          </a:blip>
          <a:stretch>
            <a:fillRect/>
          </a:stretch>
        </p:blipFill>
        <p:spPr>
          <a:xfrm>
            <a:off x="3495200" y="780768"/>
            <a:ext cx="5648800" cy="3177444"/>
          </a:xfrm>
          <a:prstGeom prst="rect">
            <a:avLst/>
          </a:prstGeom>
          <a:noFill/>
          <a:ln>
            <a:noFill/>
          </a:ln>
        </p:spPr>
      </p:pic>
      <p:sp>
        <p:nvSpPr>
          <p:cNvPr id="345" name="Google Shape;345;p43"/>
          <p:cNvSpPr txBox="1"/>
          <p:nvPr/>
        </p:nvSpPr>
        <p:spPr>
          <a:xfrm>
            <a:off x="3496575" y="3950850"/>
            <a:ext cx="5648700" cy="12882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Common over the High Plains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Cool but unstable air to the north favors elevated storms.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Can </a:t>
            </a:r>
            <a:r>
              <a:rPr lang="en" sz="1800">
                <a:solidFill>
                  <a:schemeClr val="dk2"/>
                </a:solidFill>
              </a:rPr>
              <a:t>precede</a:t>
            </a:r>
            <a:r>
              <a:rPr lang="en" sz="1800">
                <a:solidFill>
                  <a:schemeClr val="dk2"/>
                </a:solidFill>
              </a:rPr>
              <a:t> sig wind events.</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Setups Favoring Hail (Dryline/Warm sector)</a:t>
            </a:r>
            <a:endParaRPr/>
          </a:p>
        </p:txBody>
      </p:sp>
      <p:pic>
        <p:nvPicPr>
          <p:cNvPr id="351" name="Google Shape;351;p44"/>
          <p:cNvPicPr preferRelativeResize="0"/>
          <p:nvPr/>
        </p:nvPicPr>
        <p:blipFill rotWithShape="1">
          <a:blip r:embed="rId3">
            <a:alphaModFix/>
          </a:blip>
          <a:srcRect b="3146" l="29269" r="27123" t="31711"/>
          <a:stretch/>
        </p:blipFill>
        <p:spPr>
          <a:xfrm>
            <a:off x="26450" y="572700"/>
            <a:ext cx="4895534" cy="4570800"/>
          </a:xfrm>
          <a:prstGeom prst="rect">
            <a:avLst/>
          </a:prstGeom>
          <a:noFill/>
          <a:ln>
            <a:noFill/>
          </a:ln>
        </p:spPr>
      </p:pic>
      <p:sp>
        <p:nvSpPr>
          <p:cNvPr id="352" name="Google Shape;352;p44"/>
          <p:cNvSpPr/>
          <p:nvPr/>
        </p:nvSpPr>
        <p:spPr>
          <a:xfrm>
            <a:off x="1612400" y="1948780"/>
            <a:ext cx="2287475" cy="547575"/>
          </a:xfrm>
          <a:custGeom>
            <a:rect b="b" l="l" r="r" t="t"/>
            <a:pathLst>
              <a:path extrusionOk="0" h="21903" w="91499">
                <a:moveTo>
                  <a:pt x="0" y="9475"/>
                </a:moveTo>
                <a:cubicBezTo>
                  <a:pt x="12942" y="1712"/>
                  <a:pt x="29511" y="-1547"/>
                  <a:pt x="44427" y="749"/>
                </a:cubicBezTo>
                <a:cubicBezTo>
                  <a:pt x="61429" y="3366"/>
                  <a:pt x="75175" y="16476"/>
                  <a:pt x="91499" y="21904"/>
                </a:cubicBezTo>
              </a:path>
            </a:pathLst>
          </a:custGeom>
          <a:noFill/>
          <a:ln cap="flat" cmpd="sng" w="76200">
            <a:solidFill>
              <a:srgbClr val="FF0000"/>
            </a:solidFill>
            <a:prstDash val="solid"/>
            <a:round/>
            <a:headEnd len="med" w="med" type="none"/>
            <a:tailEnd len="med" w="med" type="none"/>
          </a:ln>
        </p:spPr>
      </p:sp>
      <p:sp>
        <p:nvSpPr>
          <p:cNvPr id="353" name="Google Shape;353;p44"/>
          <p:cNvSpPr/>
          <p:nvPr/>
        </p:nvSpPr>
        <p:spPr>
          <a:xfrm>
            <a:off x="1797150" y="1603875"/>
            <a:ext cx="1020850" cy="1017450"/>
          </a:xfrm>
          <a:custGeom>
            <a:rect b="b" l="l" r="r" t="t"/>
            <a:pathLst>
              <a:path extrusionOk="0" h="40698" w="40834">
                <a:moveTo>
                  <a:pt x="39403" y="0"/>
                </a:moveTo>
                <a:cubicBezTo>
                  <a:pt x="41413" y="1004"/>
                  <a:pt x="40601" y="4367"/>
                  <a:pt x="40725" y="6611"/>
                </a:cubicBezTo>
                <a:cubicBezTo>
                  <a:pt x="41347" y="17831"/>
                  <a:pt x="35169" y="30280"/>
                  <a:pt x="26180" y="37022"/>
                </a:cubicBezTo>
                <a:cubicBezTo>
                  <a:pt x="19190" y="42265"/>
                  <a:pt x="8287" y="41113"/>
                  <a:pt x="0" y="38344"/>
                </a:cubicBezTo>
              </a:path>
            </a:pathLst>
          </a:custGeom>
          <a:noFill/>
          <a:ln cap="flat" cmpd="sng" w="38100">
            <a:solidFill>
              <a:srgbClr val="0000FF"/>
            </a:solidFill>
            <a:prstDash val="dash"/>
            <a:round/>
            <a:headEnd len="med" w="med" type="none"/>
            <a:tailEnd len="med" w="med" type="none"/>
          </a:ln>
        </p:spPr>
      </p:sp>
      <p:sp>
        <p:nvSpPr>
          <p:cNvPr id="354" name="Google Shape;354;p44"/>
          <p:cNvSpPr txBox="1"/>
          <p:nvPr/>
        </p:nvSpPr>
        <p:spPr>
          <a:xfrm>
            <a:off x="1727200" y="2001038"/>
            <a:ext cx="1090800" cy="2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Outflow</a:t>
            </a:r>
            <a:endParaRPr b="1" sz="1800">
              <a:solidFill>
                <a:srgbClr val="0000FF"/>
              </a:solidFill>
            </a:endParaRPr>
          </a:p>
        </p:txBody>
      </p:sp>
      <p:sp>
        <p:nvSpPr>
          <p:cNvPr id="355" name="Google Shape;355;p44"/>
          <p:cNvSpPr/>
          <p:nvPr/>
        </p:nvSpPr>
        <p:spPr>
          <a:xfrm>
            <a:off x="554600" y="407250"/>
            <a:ext cx="965225" cy="1921650"/>
          </a:xfrm>
          <a:custGeom>
            <a:rect b="b" l="l" r="r" t="t"/>
            <a:pathLst>
              <a:path extrusionOk="0" h="76866" w="38609">
                <a:moveTo>
                  <a:pt x="38609" y="75368"/>
                </a:moveTo>
                <a:cubicBezTo>
                  <a:pt x="34559" y="75772"/>
                  <a:pt x="30306" y="77712"/>
                  <a:pt x="26445" y="76425"/>
                </a:cubicBezTo>
                <a:cubicBezTo>
                  <a:pt x="17909" y="73580"/>
                  <a:pt x="10491" y="64886"/>
                  <a:pt x="8727" y="56063"/>
                </a:cubicBezTo>
                <a:cubicBezTo>
                  <a:pt x="5019" y="37517"/>
                  <a:pt x="13382" y="13365"/>
                  <a:pt x="0" y="0"/>
                </a:cubicBezTo>
              </a:path>
            </a:pathLst>
          </a:custGeom>
          <a:noFill/>
          <a:ln cap="flat" cmpd="sng" w="76200">
            <a:solidFill>
              <a:srgbClr val="0000FF"/>
            </a:solidFill>
            <a:prstDash val="solid"/>
            <a:round/>
            <a:headEnd len="med" w="med" type="none"/>
            <a:tailEnd len="med" w="med" type="none"/>
          </a:ln>
        </p:spPr>
      </p:sp>
      <p:sp>
        <p:nvSpPr>
          <p:cNvPr id="356" name="Google Shape;356;p44"/>
          <p:cNvSpPr/>
          <p:nvPr/>
        </p:nvSpPr>
        <p:spPr>
          <a:xfrm rot="1627441">
            <a:off x="1472380" y="3157501"/>
            <a:ext cx="687624" cy="1262678"/>
          </a:xfrm>
          <a:prstGeom prst="ellipse">
            <a:avLst/>
          </a:prstGeom>
          <a:solidFill>
            <a:srgbClr val="FF9900">
              <a:alpha val="493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44"/>
          <p:cNvSpPr/>
          <p:nvPr/>
        </p:nvSpPr>
        <p:spPr>
          <a:xfrm>
            <a:off x="1288475" y="1716250"/>
            <a:ext cx="1560250" cy="1421425"/>
          </a:xfrm>
          <a:custGeom>
            <a:rect b="b" l="l" r="r" t="t"/>
            <a:pathLst>
              <a:path extrusionOk="0" h="56857" w="62410">
                <a:moveTo>
                  <a:pt x="21684" y="40726"/>
                </a:moveTo>
                <a:lnTo>
                  <a:pt x="18775" y="25917"/>
                </a:lnTo>
                <a:lnTo>
                  <a:pt x="8198" y="20627"/>
                </a:lnTo>
                <a:lnTo>
                  <a:pt x="793" y="20891"/>
                </a:lnTo>
                <a:lnTo>
                  <a:pt x="0" y="11371"/>
                </a:lnTo>
                <a:lnTo>
                  <a:pt x="5289" y="4496"/>
                </a:lnTo>
                <a:lnTo>
                  <a:pt x="21156" y="1587"/>
                </a:lnTo>
                <a:lnTo>
                  <a:pt x="42312" y="0"/>
                </a:lnTo>
                <a:lnTo>
                  <a:pt x="52890" y="0"/>
                </a:lnTo>
                <a:lnTo>
                  <a:pt x="62410" y="6082"/>
                </a:lnTo>
                <a:lnTo>
                  <a:pt x="61616" y="11636"/>
                </a:lnTo>
                <a:lnTo>
                  <a:pt x="59765" y="20098"/>
                </a:lnTo>
                <a:lnTo>
                  <a:pt x="51038" y="27503"/>
                </a:lnTo>
                <a:lnTo>
                  <a:pt x="28295" y="56857"/>
                </a:lnTo>
                <a:lnTo>
                  <a:pt x="16130" y="55535"/>
                </a:lnTo>
                <a:close/>
              </a:path>
            </a:pathLst>
          </a:custGeom>
          <a:solidFill>
            <a:srgbClr val="FF9900">
              <a:alpha val="49380"/>
            </a:srgbClr>
          </a:solidFill>
          <a:ln cap="flat" cmpd="sng" w="9525">
            <a:solidFill>
              <a:schemeClr val="dk2"/>
            </a:solidFill>
            <a:prstDash val="solid"/>
            <a:round/>
            <a:headEnd len="med" w="med" type="none"/>
            <a:tailEnd len="med" w="med" type="none"/>
          </a:ln>
        </p:spPr>
      </p:sp>
      <p:sp>
        <p:nvSpPr>
          <p:cNvPr id="358" name="Google Shape;358;p44"/>
          <p:cNvSpPr txBox="1"/>
          <p:nvPr/>
        </p:nvSpPr>
        <p:spPr>
          <a:xfrm>
            <a:off x="2306575" y="3884725"/>
            <a:ext cx="3325500" cy="978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Weaker low-level shear but large CAPE and mid-level shear high-based </a:t>
            </a:r>
            <a:r>
              <a:rPr lang="en" sz="1800">
                <a:solidFill>
                  <a:srgbClr val="FF9900"/>
                </a:solidFill>
              </a:rPr>
              <a:t>supercells</a:t>
            </a:r>
            <a:endParaRPr sz="1800">
              <a:solidFill>
                <a:srgbClr val="FF9900"/>
              </a:solidFill>
            </a:endParaRPr>
          </a:p>
        </p:txBody>
      </p:sp>
      <p:sp>
        <p:nvSpPr>
          <p:cNvPr id="359" name="Google Shape;359;p44"/>
          <p:cNvSpPr txBox="1"/>
          <p:nvPr/>
        </p:nvSpPr>
        <p:spPr>
          <a:xfrm>
            <a:off x="1850425" y="674525"/>
            <a:ext cx="4178400" cy="939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Initial</a:t>
            </a:r>
            <a:r>
              <a:rPr lang="en" sz="1800">
                <a:solidFill>
                  <a:srgbClr val="FF9900"/>
                </a:solidFill>
              </a:rPr>
              <a:t> </a:t>
            </a:r>
            <a:r>
              <a:rPr lang="en" sz="1800">
                <a:solidFill>
                  <a:srgbClr val="FF9900"/>
                </a:solidFill>
              </a:rPr>
              <a:t>splitting</a:t>
            </a:r>
            <a:r>
              <a:rPr lang="en" sz="1800">
                <a:solidFill>
                  <a:srgbClr val="FF9900"/>
                </a:solidFill>
              </a:rPr>
              <a:t> supercells off the dryline and north into outflow or upslope behind the low.</a:t>
            </a:r>
            <a:endParaRPr sz="1800">
              <a:solidFill>
                <a:srgbClr val="FF9900"/>
              </a:solidFill>
            </a:endParaRPr>
          </a:p>
        </p:txBody>
      </p:sp>
      <p:sp>
        <p:nvSpPr>
          <p:cNvPr id="360" name="Google Shape;360;p44"/>
          <p:cNvSpPr txBox="1"/>
          <p:nvPr/>
        </p:nvSpPr>
        <p:spPr>
          <a:xfrm>
            <a:off x="1288475" y="1716250"/>
            <a:ext cx="380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F0000"/>
                </a:solidFill>
              </a:rPr>
              <a:t>L</a:t>
            </a:r>
            <a:endParaRPr b="1" sz="2800">
              <a:solidFill>
                <a:srgbClr val="FF0000"/>
              </a:solidFill>
            </a:endParaRPr>
          </a:p>
        </p:txBody>
      </p:sp>
      <p:sp>
        <p:nvSpPr>
          <p:cNvPr id="361" name="Google Shape;361;p44"/>
          <p:cNvSpPr/>
          <p:nvPr/>
        </p:nvSpPr>
        <p:spPr>
          <a:xfrm>
            <a:off x="1162825" y="1762550"/>
            <a:ext cx="687600" cy="6156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44"/>
          <p:cNvSpPr/>
          <p:nvPr/>
        </p:nvSpPr>
        <p:spPr>
          <a:xfrm>
            <a:off x="1301675" y="2212100"/>
            <a:ext cx="495475" cy="2181700"/>
          </a:xfrm>
          <a:custGeom>
            <a:rect b="b" l="l" r="r" t="t"/>
            <a:pathLst>
              <a:path extrusionOk="0" h="87268" w="19819">
                <a:moveTo>
                  <a:pt x="8991" y="0"/>
                </a:moveTo>
                <a:cubicBezTo>
                  <a:pt x="17005" y="2678"/>
                  <a:pt x="21712" y="15256"/>
                  <a:pt x="19040" y="23272"/>
                </a:cubicBezTo>
                <a:cubicBezTo>
                  <a:pt x="16348" y="31347"/>
                  <a:pt x="12772" y="39102"/>
                  <a:pt x="9784" y="47072"/>
                </a:cubicBezTo>
                <a:cubicBezTo>
                  <a:pt x="4943" y="59984"/>
                  <a:pt x="9751" y="77517"/>
                  <a:pt x="0" y="87268"/>
                </a:cubicBezTo>
              </a:path>
            </a:pathLst>
          </a:custGeom>
          <a:noFill/>
          <a:ln cap="flat" cmpd="sng" w="76200">
            <a:solidFill>
              <a:srgbClr val="7F6000"/>
            </a:solidFill>
            <a:prstDash val="solid"/>
            <a:round/>
            <a:headEnd len="med" w="med" type="none"/>
            <a:tailEnd len="med" w="med" type="none"/>
          </a:ln>
        </p:spPr>
      </p:sp>
      <p:sp>
        <p:nvSpPr>
          <p:cNvPr id="363" name="Google Shape;363;p44"/>
          <p:cNvSpPr txBox="1"/>
          <p:nvPr/>
        </p:nvSpPr>
        <p:spPr>
          <a:xfrm>
            <a:off x="6074950" y="698150"/>
            <a:ext cx="3069000" cy="4445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Hail very common with the </a:t>
            </a:r>
            <a:r>
              <a:rPr lang="en" sz="1800">
                <a:solidFill>
                  <a:schemeClr val="dk2"/>
                </a:solidFill>
              </a:rPr>
              <a:t>initial</a:t>
            </a:r>
            <a:r>
              <a:rPr lang="en" sz="1800">
                <a:solidFill>
                  <a:schemeClr val="dk2"/>
                </a:solidFill>
              </a:rPr>
              <a:t> development stages of supercells off the dryline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Possible even into cooler air or wrap around upslope into the high plains.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Warmer temperatures farther south force higher-based storms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Hail threat still possible farther east with strong supercells.</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Severe thunderstorms struck Texas on May 3, 2021. The storms formed along a dry line—a boundary between moist and dry air. Dry lines are common in Texas in the spring and summer, when moist air from the Gulf of Mexico meets dry air from the Desert Southwest, often triggering thunderstorms. &#10;&#10;Some of the storms developed into supercells—storms that contain rotating updrafts—and produced widespread straight-line winds, hail, and reports of tornadoes. NOAA’s Storm Prediction Center tracked 23 tornado reports on May 3, and the National Weather Service in Fort Worth confirmed an EF-2 tornado with estimated 130 mph wind speeds struck the town of Blum in northern Texas. &#10;&#10;NOAA’s GOES-16 (GOES East) and GOES-17 (GOES West) satellites tracked the storms in real time, providing vital information to forecasters. The GOES satellites are essential tools for assessing the threat of severe weather and keeping an eye on evolving storm conditions.&#10;&#10;Learn more: https://www.nesdis.noaa.gov/texas-dry-line-drives-storms &#10;* &#10;* &#10;Video credit: &#10;NOAA NASA &#10;Goddard Space Flight Center &#10;CIRA &#10;&#10;Music credit: &#10;“Prism Lights” by Ben Niblett and John Cotton [PRS]; Universal Production Music" id="368" name="Google Shape;368;p45" title="Earth from Orbit: Texas Dry Line Severe Weather">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Parameters</a:t>
            </a:r>
            <a:endParaRPr/>
          </a:p>
        </p:txBody>
      </p:sp>
      <p:sp>
        <p:nvSpPr>
          <p:cNvPr id="374" name="Google Shape;374;p46"/>
          <p:cNvSpPr txBox="1"/>
          <p:nvPr>
            <p:ph idx="1" type="body"/>
          </p:nvPr>
        </p:nvSpPr>
        <p:spPr>
          <a:xfrm>
            <a:off x="0" y="523125"/>
            <a:ext cx="42654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000">
                <a:solidFill>
                  <a:srgbClr val="990000"/>
                </a:solidFill>
              </a:rPr>
              <a:t>Large Hail Parameter</a:t>
            </a:r>
            <a:endParaRPr b="1" sz="1000">
              <a:solidFill>
                <a:srgbClr val="990000"/>
              </a:solidFill>
            </a:endParaRPr>
          </a:p>
          <a:p>
            <a:pPr indent="0" lvl="0" marL="0" rtl="0" algn="l">
              <a:spcBef>
                <a:spcPts val="1200"/>
              </a:spcBef>
              <a:spcAft>
                <a:spcPts val="0"/>
              </a:spcAft>
              <a:buClr>
                <a:schemeClr val="dk1"/>
              </a:buClr>
              <a:buSzPts val="1100"/>
              <a:buFont typeface="Arial"/>
              <a:buNone/>
            </a:pPr>
            <a:r>
              <a:rPr lang="en" sz="1000">
                <a:solidFill>
                  <a:schemeClr val="dk1"/>
                </a:solidFill>
              </a:rPr>
              <a:t>A multiple ingredient, composite index that includes three thermodynamic components [MUCAPE, 700-500 mb lapse rates, the depth of the hail growth zone (-10 to -30 C)], as well as three vertical shear components [surface to EL bulk shear, the direction difference between the ground-relative winds at the EL and in the 3-6 km layer, and the direction difference between the storm-relative winds in the 3-6 km and 0-1 km layers].</a:t>
            </a:r>
            <a:endParaRPr sz="1000">
              <a:solidFill>
                <a:schemeClr val="dk1"/>
              </a:solidFill>
            </a:endParaRPr>
          </a:p>
          <a:p>
            <a:pPr indent="0" lvl="0" marL="0" rtl="0" algn="l">
              <a:spcBef>
                <a:spcPts val="1200"/>
              </a:spcBef>
              <a:spcAft>
                <a:spcPts val="0"/>
              </a:spcAft>
              <a:buClr>
                <a:schemeClr val="dk1"/>
              </a:buClr>
              <a:buSzPts val="1100"/>
              <a:buFont typeface="Arial"/>
              <a:buNone/>
            </a:pPr>
            <a:r>
              <a:rPr lang="en" sz="1000">
                <a:solidFill>
                  <a:schemeClr val="dk1"/>
                </a:solidFill>
              </a:rPr>
              <a:t>STP for hail</a:t>
            </a:r>
            <a:endParaRPr sz="1000">
              <a:solidFill>
                <a:schemeClr val="dk1"/>
              </a:solidFill>
            </a:endParaRPr>
          </a:p>
          <a:p>
            <a:pPr indent="0" lvl="0" marL="0" rtl="0" algn="l">
              <a:spcBef>
                <a:spcPts val="1200"/>
              </a:spcBef>
              <a:spcAft>
                <a:spcPts val="1200"/>
              </a:spcAft>
              <a:buNone/>
            </a:pPr>
            <a:r>
              <a:t/>
            </a:r>
            <a:endParaRPr/>
          </a:p>
        </p:txBody>
      </p:sp>
      <p:sp>
        <p:nvSpPr>
          <p:cNvPr id="375" name="Google Shape;375;p46"/>
          <p:cNvSpPr txBox="1"/>
          <p:nvPr/>
        </p:nvSpPr>
        <p:spPr>
          <a:xfrm>
            <a:off x="6144000" y="0"/>
            <a:ext cx="3000000" cy="502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100">
                <a:solidFill>
                  <a:schemeClr val="dk1"/>
                </a:solidFill>
                <a:highlight>
                  <a:srgbClr val="FFFFFF"/>
                </a:highlight>
              </a:rPr>
              <a:t>If if 0-6 km BWD &lt; 14 m s </a:t>
            </a:r>
            <a:r>
              <a:rPr baseline="30000" lang="en" sz="1100">
                <a:solidFill>
                  <a:schemeClr val="dk1"/>
                </a:solidFill>
                <a:highlight>
                  <a:srgbClr val="FFFFFF"/>
                </a:highlight>
              </a:rPr>
              <a:t>-1</a:t>
            </a:r>
            <a:r>
              <a:rPr lang="en" sz="1100">
                <a:solidFill>
                  <a:schemeClr val="dk1"/>
                </a:solidFill>
                <a:highlight>
                  <a:srgbClr val="FFFFFF"/>
                </a:highlight>
              </a:rPr>
              <a:t> or MUCAPE &lt; 400 J kg</a:t>
            </a:r>
            <a:r>
              <a:rPr baseline="30000" lang="en" sz="1100">
                <a:solidFill>
                  <a:schemeClr val="dk1"/>
                </a:solidFill>
                <a:highlight>
                  <a:srgbClr val="FFFFFF"/>
                </a:highlight>
              </a:rPr>
              <a:t>-1</a:t>
            </a:r>
            <a:r>
              <a:rPr lang="en" sz="1100">
                <a:solidFill>
                  <a:schemeClr val="dk1"/>
                </a:solidFill>
                <a:highlight>
                  <a:srgbClr val="FFFFFF"/>
                </a:highlight>
              </a:rPr>
              <a:t>, LHP = 0. If both the shear and MUCAPE are &gt;= to the above conditions (a loose supercell check):</a:t>
            </a:r>
            <a:endParaRPr sz="1100">
              <a:solidFill>
                <a:schemeClr val="dk1"/>
              </a:solidFill>
              <a:highlight>
                <a:srgbClr val="FFFFFF"/>
              </a:highlight>
            </a:endParaRPr>
          </a:p>
          <a:p>
            <a:pPr indent="0" lvl="0" marL="0" rtl="0" algn="l">
              <a:lnSpc>
                <a:spcPct val="115000"/>
              </a:lnSpc>
              <a:spcBef>
                <a:spcPts val="1000"/>
              </a:spcBef>
              <a:spcAft>
                <a:spcPts val="0"/>
              </a:spcAft>
              <a:buNone/>
            </a:pPr>
            <a:r>
              <a:rPr lang="en" sz="1100">
                <a:solidFill>
                  <a:schemeClr val="dk1"/>
                </a:solidFill>
                <a:highlight>
                  <a:srgbClr val="FFFFFF"/>
                </a:highlight>
              </a:rPr>
              <a:t>LHP = (TERM A * TERM B) + 5</a:t>
            </a:r>
            <a:endParaRPr sz="1100">
              <a:solidFill>
                <a:schemeClr val="dk1"/>
              </a:solidFill>
              <a:highlight>
                <a:srgbClr val="FFFFFF"/>
              </a:highlight>
            </a:endParaRPr>
          </a:p>
          <a:p>
            <a:pPr indent="0" lvl="0" marL="0" rtl="0" algn="l">
              <a:lnSpc>
                <a:spcPct val="115000"/>
              </a:lnSpc>
              <a:spcBef>
                <a:spcPts val="1000"/>
              </a:spcBef>
              <a:spcAft>
                <a:spcPts val="0"/>
              </a:spcAft>
              <a:buNone/>
            </a:pPr>
            <a:r>
              <a:rPr lang="en" sz="1100">
                <a:solidFill>
                  <a:schemeClr val="dk1"/>
                </a:solidFill>
                <a:highlight>
                  <a:srgbClr val="FFFFFF"/>
                </a:highlight>
              </a:rPr>
              <a:t>TERM A = (((MUCAPE-2000)/1000) + ((3200-THK</a:t>
            </a:r>
            <a:r>
              <a:rPr baseline="-25000" lang="en" sz="1100">
                <a:solidFill>
                  <a:schemeClr val="dk1"/>
                </a:solidFill>
                <a:highlight>
                  <a:srgbClr val="FFFFFF"/>
                </a:highlight>
              </a:rPr>
              <a:t>HGZ</a:t>
            </a:r>
            <a:r>
              <a:rPr lang="en" sz="1100">
                <a:solidFill>
                  <a:schemeClr val="dk1"/>
                </a:solidFill>
                <a:highlight>
                  <a:srgbClr val="FFFFFF"/>
                </a:highlight>
              </a:rPr>
              <a:t>)/500) + ((LR</a:t>
            </a:r>
            <a:r>
              <a:rPr baseline="-25000" lang="en" sz="1100">
                <a:solidFill>
                  <a:schemeClr val="dk1"/>
                </a:solidFill>
                <a:highlight>
                  <a:srgbClr val="FFFFFF"/>
                </a:highlight>
              </a:rPr>
              <a:t>75</a:t>
            </a:r>
            <a:r>
              <a:rPr lang="en" sz="1100">
                <a:solidFill>
                  <a:schemeClr val="dk1"/>
                </a:solidFill>
                <a:highlight>
                  <a:srgbClr val="FFFFFF"/>
                </a:highlight>
              </a:rPr>
              <a:t>-6.5)/2)) where THK</a:t>
            </a:r>
            <a:r>
              <a:rPr baseline="-25000" lang="en" sz="1100">
                <a:solidFill>
                  <a:schemeClr val="dk1"/>
                </a:solidFill>
                <a:highlight>
                  <a:srgbClr val="FFFFFF"/>
                </a:highlight>
              </a:rPr>
              <a:t>HGZ</a:t>
            </a:r>
            <a:r>
              <a:rPr lang="en" sz="1100">
                <a:solidFill>
                  <a:schemeClr val="dk1"/>
                </a:solidFill>
                <a:highlight>
                  <a:srgbClr val="FFFFFF"/>
                </a:highlight>
              </a:rPr>
              <a:t> is the depth of the hail growth zone (the -10 to -30 C layer), and LR</a:t>
            </a:r>
            <a:r>
              <a:rPr baseline="-25000" lang="en" sz="1100">
                <a:solidFill>
                  <a:schemeClr val="dk1"/>
                </a:solidFill>
                <a:highlight>
                  <a:srgbClr val="FFFFFF"/>
                </a:highlight>
              </a:rPr>
              <a:t>75</a:t>
            </a:r>
            <a:r>
              <a:rPr lang="en" sz="1100">
                <a:solidFill>
                  <a:schemeClr val="dk1"/>
                </a:solidFill>
                <a:highlight>
                  <a:srgbClr val="FFFFFF"/>
                </a:highlight>
              </a:rPr>
              <a:t> is the 700-500 mb temperature lapse rate.</a:t>
            </a:r>
            <a:endParaRPr sz="1100">
              <a:solidFill>
                <a:schemeClr val="dk1"/>
              </a:solidFill>
              <a:highlight>
                <a:srgbClr val="FFFFFF"/>
              </a:highlight>
            </a:endParaRPr>
          </a:p>
          <a:p>
            <a:pPr indent="0" lvl="0" marL="0" rtl="0" algn="l">
              <a:lnSpc>
                <a:spcPct val="115000"/>
              </a:lnSpc>
              <a:spcBef>
                <a:spcPts val="1000"/>
              </a:spcBef>
              <a:spcAft>
                <a:spcPts val="1000"/>
              </a:spcAft>
              <a:buNone/>
            </a:pPr>
            <a:r>
              <a:rPr lang="en" sz="1100">
                <a:solidFill>
                  <a:schemeClr val="dk1"/>
                </a:solidFill>
                <a:highlight>
                  <a:srgbClr val="FFFFFF"/>
                </a:highlight>
              </a:rPr>
              <a:t>TERM B = (((Shear</a:t>
            </a:r>
            <a:r>
              <a:rPr baseline="-25000" lang="en" sz="1100">
                <a:solidFill>
                  <a:schemeClr val="dk1"/>
                </a:solidFill>
                <a:highlight>
                  <a:srgbClr val="FFFFFF"/>
                </a:highlight>
              </a:rPr>
              <a:t>EL</a:t>
            </a:r>
            <a:r>
              <a:rPr lang="en" sz="1100">
                <a:solidFill>
                  <a:schemeClr val="dk1"/>
                </a:solidFill>
                <a:highlight>
                  <a:srgbClr val="FFFFFF"/>
                </a:highlight>
              </a:rPr>
              <a:t>-25)/5) + ((GRW</a:t>
            </a:r>
            <a:r>
              <a:rPr baseline="-25000" lang="en" sz="1100">
                <a:solidFill>
                  <a:schemeClr val="dk1"/>
                </a:solidFill>
                <a:highlight>
                  <a:srgbClr val="FFFFFF"/>
                </a:highlight>
              </a:rPr>
              <a:t>dirEL</a:t>
            </a:r>
            <a:r>
              <a:rPr lang="en" sz="1100">
                <a:solidFill>
                  <a:schemeClr val="dk1"/>
                </a:solidFill>
                <a:highlight>
                  <a:srgbClr val="FFFFFF"/>
                </a:highlight>
              </a:rPr>
              <a:t>+5)/20) + ((SRW</a:t>
            </a:r>
            <a:r>
              <a:rPr baseline="-25000" lang="en" sz="1100">
                <a:solidFill>
                  <a:schemeClr val="dk1"/>
                </a:solidFill>
                <a:highlight>
                  <a:srgbClr val="FFFFFF"/>
                </a:highlight>
              </a:rPr>
              <a:t>dirMID</a:t>
            </a:r>
            <a:r>
              <a:rPr lang="en" sz="1100">
                <a:solidFill>
                  <a:schemeClr val="dk1"/>
                </a:solidFill>
                <a:highlight>
                  <a:srgbClr val="FFFFFF"/>
                </a:highlight>
              </a:rPr>
              <a:t>-80)/10)) where Shear</a:t>
            </a:r>
            <a:r>
              <a:rPr baseline="-25000" lang="en" sz="1100">
                <a:solidFill>
                  <a:schemeClr val="dk1"/>
                </a:solidFill>
                <a:highlight>
                  <a:srgbClr val="FFFFFF"/>
                </a:highlight>
              </a:rPr>
              <a:t>EL</a:t>
            </a:r>
            <a:r>
              <a:rPr lang="en" sz="1100">
                <a:solidFill>
                  <a:schemeClr val="dk1"/>
                </a:solidFill>
                <a:highlight>
                  <a:srgbClr val="FFFFFF"/>
                </a:highlight>
              </a:rPr>
              <a:t> is the magnitude of the vector wind difference between the surface wind and the mean wind in the 1.5 km layer immediately below the EL height for the MU parcel, GRW</a:t>
            </a:r>
            <a:r>
              <a:rPr baseline="-25000" lang="en" sz="1100">
                <a:solidFill>
                  <a:schemeClr val="dk1"/>
                </a:solidFill>
                <a:highlight>
                  <a:srgbClr val="FFFFFF"/>
                </a:highlight>
              </a:rPr>
              <a:t>dirEL</a:t>
            </a:r>
            <a:r>
              <a:rPr lang="en" sz="1100">
                <a:solidFill>
                  <a:schemeClr val="dk1"/>
                </a:solidFill>
                <a:highlight>
                  <a:srgbClr val="FFFFFF"/>
                </a:highlight>
              </a:rPr>
              <a:t> is the directional difference between the ground-relative mean wind in the 1.5 km layer below the EL and the mean wind in the 3-6 km layer AGL, and SRW</a:t>
            </a:r>
            <a:r>
              <a:rPr baseline="-25000" lang="en" sz="1100">
                <a:solidFill>
                  <a:schemeClr val="dk1"/>
                </a:solidFill>
                <a:highlight>
                  <a:srgbClr val="FFFFFF"/>
                </a:highlight>
              </a:rPr>
              <a:t>dirMID</a:t>
            </a:r>
            <a:r>
              <a:rPr lang="en" sz="1100">
                <a:solidFill>
                  <a:schemeClr val="dk1"/>
                </a:solidFill>
                <a:highlight>
                  <a:srgbClr val="FFFFFF"/>
                </a:highlight>
              </a:rPr>
              <a:t> is the directional difference betweem the mean storm-relative winds in the 3-6 km and 0-1 km layers.</a:t>
            </a:r>
            <a:endParaRPr sz="1100">
              <a:solidFill>
                <a:schemeClr val="dk1"/>
              </a:solidFill>
              <a:highlight>
                <a:srgbClr val="FFFFFF"/>
              </a:highlight>
            </a:endParaRPr>
          </a:p>
        </p:txBody>
      </p:sp>
      <p:pic>
        <p:nvPicPr>
          <p:cNvPr id="376" name="Google Shape;376;p46"/>
          <p:cNvPicPr preferRelativeResize="0"/>
          <p:nvPr/>
        </p:nvPicPr>
        <p:blipFill>
          <a:blip r:embed="rId3">
            <a:alphaModFix/>
          </a:blip>
          <a:stretch>
            <a:fillRect/>
          </a:stretch>
        </p:blipFill>
        <p:spPr>
          <a:xfrm>
            <a:off x="0" y="2505084"/>
            <a:ext cx="6144000" cy="26384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Hail Parameters</a:t>
            </a:r>
            <a:endParaRPr/>
          </a:p>
          <a:p>
            <a:pPr indent="0" lvl="0" marL="0" rtl="0" algn="l">
              <a:spcBef>
                <a:spcPts val="0"/>
              </a:spcBef>
              <a:spcAft>
                <a:spcPts val="0"/>
              </a:spcAft>
              <a:buNone/>
            </a:pPr>
            <a:r>
              <a:t/>
            </a:r>
            <a:endParaRPr/>
          </a:p>
        </p:txBody>
      </p:sp>
      <p:sp>
        <p:nvSpPr>
          <p:cNvPr id="382" name="Google Shape;382;p47"/>
          <p:cNvSpPr txBox="1"/>
          <p:nvPr>
            <p:ph idx="1" type="body"/>
          </p:nvPr>
        </p:nvSpPr>
        <p:spPr>
          <a:xfrm>
            <a:off x="0" y="507600"/>
            <a:ext cx="3357600" cy="17199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000">
                <a:solidFill>
                  <a:srgbClr val="990000"/>
                </a:solidFill>
              </a:rPr>
              <a:t>Significant Hail Parameter</a:t>
            </a:r>
            <a:endParaRPr b="1" sz="1000">
              <a:solidFill>
                <a:srgbClr val="990000"/>
              </a:solidFill>
            </a:endParaRPr>
          </a:p>
          <a:p>
            <a:pPr indent="0" lvl="0" marL="0" rtl="0" algn="l">
              <a:spcBef>
                <a:spcPts val="1200"/>
              </a:spcBef>
              <a:spcAft>
                <a:spcPts val="1000"/>
              </a:spcAft>
              <a:buNone/>
            </a:pPr>
            <a:r>
              <a:rPr lang="en" sz="1000">
                <a:solidFill>
                  <a:schemeClr val="dk1"/>
                </a:solidFill>
              </a:rPr>
              <a:t>The Sig. Hail Parameter (SHIP) was developed using a large database of surface-modified, observed severe hail proximity soundings. It is based on 5 parameters, and is meant to delineate between SIG (&gt;=2" diameter) and NON-SIG (&lt;2" diameter) hail environments.</a:t>
            </a:r>
            <a:endParaRPr/>
          </a:p>
        </p:txBody>
      </p:sp>
      <p:pic>
        <p:nvPicPr>
          <p:cNvPr id="383" name="Google Shape;383;p47"/>
          <p:cNvPicPr preferRelativeResize="0"/>
          <p:nvPr/>
        </p:nvPicPr>
        <p:blipFill rotWithShape="1">
          <a:blip r:embed="rId3">
            <a:alphaModFix/>
          </a:blip>
          <a:srcRect b="0" l="0" r="33150" t="0"/>
          <a:stretch/>
        </p:blipFill>
        <p:spPr>
          <a:xfrm>
            <a:off x="3937200" y="448050"/>
            <a:ext cx="5206789" cy="2227625"/>
          </a:xfrm>
          <a:prstGeom prst="rect">
            <a:avLst/>
          </a:prstGeom>
          <a:noFill/>
          <a:ln>
            <a:noFill/>
          </a:ln>
        </p:spPr>
      </p:pic>
      <p:pic>
        <p:nvPicPr>
          <p:cNvPr id="384" name="Google Shape;384;p47"/>
          <p:cNvPicPr preferRelativeResize="0"/>
          <p:nvPr/>
        </p:nvPicPr>
        <p:blipFill>
          <a:blip r:embed="rId4">
            <a:alphaModFix/>
          </a:blip>
          <a:stretch>
            <a:fillRect/>
          </a:stretch>
        </p:blipFill>
        <p:spPr>
          <a:xfrm>
            <a:off x="6581076" y="2675675"/>
            <a:ext cx="2562925" cy="2467826"/>
          </a:xfrm>
          <a:prstGeom prst="rect">
            <a:avLst/>
          </a:prstGeom>
          <a:noFill/>
          <a:ln>
            <a:noFill/>
          </a:ln>
        </p:spPr>
      </p:pic>
      <p:sp>
        <p:nvSpPr>
          <p:cNvPr id="385" name="Google Shape;385;p47"/>
          <p:cNvSpPr txBox="1"/>
          <p:nvPr/>
        </p:nvSpPr>
        <p:spPr>
          <a:xfrm>
            <a:off x="77700" y="2675675"/>
            <a:ext cx="3651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chemeClr val="dk1"/>
                </a:solidFill>
                <a:highlight>
                  <a:srgbClr val="FFFFFF"/>
                </a:highlight>
              </a:rPr>
              <a:t>SHIP = [(MUCAPE j/kg) * (Mixing Ratio of MU PARCEL g/kg) * (700-500mb LAPSE RATE c/km) * (-500mb TEMP C) * (0-6km Shear m/s) ] / 42,000,000</a:t>
            </a:r>
            <a:endParaRPr sz="1800">
              <a:solidFill>
                <a:schemeClr val="dk2"/>
              </a:solidFill>
            </a:endParaRPr>
          </a:p>
        </p:txBody>
      </p:sp>
      <p:pic>
        <p:nvPicPr>
          <p:cNvPr id="386" name="Google Shape;386;p47"/>
          <p:cNvPicPr preferRelativeResize="0"/>
          <p:nvPr/>
        </p:nvPicPr>
        <p:blipFill rotWithShape="1">
          <a:blip r:embed="rId3">
            <a:alphaModFix/>
          </a:blip>
          <a:srcRect b="0" l="66635" r="0" t="0"/>
          <a:stretch/>
        </p:blipFill>
        <p:spPr>
          <a:xfrm>
            <a:off x="3937200" y="2643875"/>
            <a:ext cx="2962249" cy="2539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8"/>
          <p:cNvSpPr txBox="1"/>
          <p:nvPr/>
        </p:nvSpPr>
        <p:spPr>
          <a:xfrm>
            <a:off x="0" y="0"/>
            <a:ext cx="9144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chemeClr val="dk1"/>
                </a:solidFill>
              </a:rPr>
              <a:t>Hail Parameters</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392" name="Google Shape;392;p48"/>
          <p:cNvSpPr txBox="1"/>
          <p:nvPr/>
        </p:nvSpPr>
        <p:spPr>
          <a:xfrm>
            <a:off x="0" y="551650"/>
            <a:ext cx="3000000" cy="302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000">
                <a:solidFill>
                  <a:srgbClr val="990000"/>
                </a:solidFill>
              </a:rPr>
              <a:t>SARS Hail Size</a:t>
            </a:r>
            <a:endParaRPr b="1" sz="1000">
              <a:solidFill>
                <a:srgbClr val="990000"/>
              </a:solidFill>
            </a:endParaRPr>
          </a:p>
          <a:p>
            <a:pPr indent="0" lvl="0" marL="0" rtl="0" algn="l">
              <a:lnSpc>
                <a:spcPct val="115000"/>
              </a:lnSpc>
              <a:spcBef>
                <a:spcPts val="1200"/>
              </a:spcBef>
              <a:spcAft>
                <a:spcPts val="0"/>
              </a:spcAft>
              <a:buNone/>
            </a:pPr>
            <a:r>
              <a:rPr lang="en" sz="1000">
                <a:solidFill>
                  <a:schemeClr val="dk1"/>
                </a:solidFill>
              </a:rPr>
              <a:t>The SARS method returns a maximum expected hail report by matching existing environmental conditions to historic severe hail cases. These forecast maximum sizes are conditional on severe hail of any size occurring.</a:t>
            </a:r>
            <a:endParaRPr sz="1000">
              <a:solidFill>
                <a:schemeClr val="dk1"/>
              </a:solidFill>
            </a:endParaRPr>
          </a:p>
          <a:p>
            <a:pPr indent="0" lvl="0" marL="0" rtl="0" algn="l">
              <a:lnSpc>
                <a:spcPct val="115000"/>
              </a:lnSpc>
              <a:spcBef>
                <a:spcPts val="1200"/>
              </a:spcBef>
              <a:spcAft>
                <a:spcPts val="0"/>
              </a:spcAft>
              <a:buNone/>
            </a:pPr>
            <a:r>
              <a:rPr lang="en" sz="1000">
                <a:solidFill>
                  <a:schemeClr val="dk1"/>
                </a:solidFill>
              </a:rPr>
              <a:t>This graphic shows the "best guess" maximum hail report.</a:t>
            </a:r>
            <a:endParaRPr sz="1000">
              <a:solidFill>
                <a:schemeClr val="dk1"/>
              </a:solidFill>
            </a:endParaRPr>
          </a:p>
          <a:p>
            <a:pPr indent="0" lvl="0" marL="0" rtl="0" algn="l">
              <a:lnSpc>
                <a:spcPct val="115000"/>
              </a:lnSpc>
              <a:spcBef>
                <a:spcPts val="1000"/>
              </a:spcBef>
              <a:spcAft>
                <a:spcPts val="0"/>
              </a:spcAft>
              <a:buNone/>
            </a:pPr>
            <a:r>
              <a:t/>
            </a:r>
            <a:endParaRPr sz="1000">
              <a:solidFill>
                <a:schemeClr val="dk1"/>
              </a:solidFill>
            </a:endParaRPr>
          </a:p>
          <a:p>
            <a:pPr indent="0" lvl="0" marL="0" rtl="0" algn="l">
              <a:lnSpc>
                <a:spcPct val="115000"/>
              </a:lnSpc>
              <a:spcBef>
                <a:spcPts val="1000"/>
              </a:spcBef>
              <a:spcAft>
                <a:spcPts val="1000"/>
              </a:spcAft>
              <a:buNone/>
            </a:pPr>
            <a:r>
              <a:rPr lang="en" sz="1000">
                <a:solidFill>
                  <a:schemeClr val="dk1"/>
                </a:solidFill>
              </a:rPr>
              <a:t>Hailcast is a 1D model developed by SPC forecaster ryan Jewel to estimate the maximum hail size based on a supplied </a:t>
            </a:r>
            <a:r>
              <a:rPr lang="en" sz="1000">
                <a:solidFill>
                  <a:schemeClr val="dk1"/>
                </a:solidFill>
              </a:rPr>
              <a:t>model</a:t>
            </a:r>
            <a:r>
              <a:rPr lang="en" sz="1000">
                <a:solidFill>
                  <a:schemeClr val="dk1"/>
                </a:solidFill>
              </a:rPr>
              <a:t> or observed sounding.</a:t>
            </a:r>
            <a:endParaRPr sz="1000">
              <a:solidFill>
                <a:schemeClr val="dk1"/>
              </a:solidFill>
            </a:endParaRPr>
          </a:p>
        </p:txBody>
      </p:sp>
      <p:pic>
        <p:nvPicPr>
          <p:cNvPr id="393" name="Google Shape;393;p48"/>
          <p:cNvPicPr preferRelativeResize="0"/>
          <p:nvPr/>
        </p:nvPicPr>
        <p:blipFill>
          <a:blip r:embed="rId3">
            <a:alphaModFix/>
          </a:blip>
          <a:stretch>
            <a:fillRect/>
          </a:stretch>
        </p:blipFill>
        <p:spPr>
          <a:xfrm>
            <a:off x="4688825" y="1351500"/>
            <a:ext cx="4455175" cy="3792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Hail Parameters</a:t>
            </a:r>
            <a:endParaRPr/>
          </a:p>
        </p:txBody>
      </p:sp>
      <p:sp>
        <p:nvSpPr>
          <p:cNvPr id="399" name="Google Shape;399;p49"/>
          <p:cNvSpPr txBox="1"/>
          <p:nvPr>
            <p:ph idx="1" type="body"/>
          </p:nvPr>
        </p:nvSpPr>
        <p:spPr>
          <a:xfrm>
            <a:off x="0" y="734125"/>
            <a:ext cx="4572000" cy="43578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000">
                <a:solidFill>
                  <a:srgbClr val="990000"/>
                </a:solidFill>
              </a:rPr>
              <a:t>Supercell Composite Parameter</a:t>
            </a:r>
            <a:endParaRPr b="1" sz="1000">
              <a:solidFill>
                <a:srgbClr val="990000"/>
              </a:solidFill>
            </a:endParaRPr>
          </a:p>
          <a:p>
            <a:pPr indent="0" lvl="0" marL="0" rtl="0" algn="l">
              <a:spcBef>
                <a:spcPts val="1200"/>
              </a:spcBef>
              <a:spcAft>
                <a:spcPts val="0"/>
              </a:spcAft>
              <a:buClr>
                <a:schemeClr val="dk1"/>
              </a:buClr>
              <a:buSzPts val="1100"/>
              <a:buFont typeface="Arial"/>
              <a:buNone/>
            </a:pPr>
            <a:r>
              <a:rPr lang="en" sz="1000">
                <a:solidFill>
                  <a:schemeClr val="dk1"/>
                </a:solidFill>
              </a:rPr>
              <a:t>A multiple ingredient, composite index that includes effective storm-relative helicity (ESRH, based on Bunkers right supercell motion), most unstable parcel CAPE (muCAPE) and convective inhibition (muCIN), and effective bulk wind difference (EBWD). Each ingredient is normalized to supercell "threshold" values, and larger values of SCP denote greater "overlap" in the three supercell ingredients. Only positive values of SCP are displayed, which correspond to environments favoring right-moving (cyclonic) supercells.</a:t>
            </a:r>
            <a:endParaRPr sz="1000">
              <a:solidFill>
                <a:schemeClr val="dk1"/>
              </a:solidFill>
            </a:endParaRPr>
          </a:p>
          <a:p>
            <a:pPr indent="0" lvl="0" marL="0" rtl="0" algn="l">
              <a:spcBef>
                <a:spcPts val="1200"/>
              </a:spcBef>
              <a:spcAft>
                <a:spcPts val="1200"/>
              </a:spcAft>
              <a:buNone/>
            </a:pPr>
            <a:r>
              <a:t/>
            </a:r>
            <a:endParaRPr/>
          </a:p>
        </p:txBody>
      </p:sp>
      <p:sp>
        <p:nvSpPr>
          <p:cNvPr id="400" name="Google Shape;400;p49"/>
          <p:cNvSpPr txBox="1"/>
          <p:nvPr/>
        </p:nvSpPr>
        <p:spPr>
          <a:xfrm>
            <a:off x="0" y="2704350"/>
            <a:ext cx="4392000" cy="165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100">
                <a:solidFill>
                  <a:schemeClr val="dk1"/>
                </a:solidFill>
                <a:highlight>
                  <a:srgbClr val="FFFFFF"/>
                </a:highlight>
              </a:rPr>
              <a:t>SCP = (muCAPE / 1000 J kg</a:t>
            </a:r>
            <a:r>
              <a:rPr baseline="30000" lang="en" sz="1100">
                <a:solidFill>
                  <a:schemeClr val="dk1"/>
                </a:solidFill>
                <a:highlight>
                  <a:srgbClr val="FFFFFF"/>
                </a:highlight>
              </a:rPr>
              <a:t>-1</a:t>
            </a:r>
            <a:r>
              <a:rPr lang="en" sz="1100">
                <a:solidFill>
                  <a:schemeClr val="dk1"/>
                </a:solidFill>
                <a:highlight>
                  <a:srgbClr val="FFFFFF"/>
                </a:highlight>
              </a:rPr>
              <a:t>) * (ESRH / 50 m</a:t>
            </a:r>
            <a:r>
              <a:rPr baseline="30000" lang="en" sz="1100">
                <a:solidFill>
                  <a:schemeClr val="dk1"/>
                </a:solidFill>
                <a:highlight>
                  <a:srgbClr val="FFFFFF"/>
                </a:highlight>
              </a:rPr>
              <a:t>2</a:t>
            </a:r>
            <a:r>
              <a:rPr lang="en" sz="1100">
                <a:solidFill>
                  <a:schemeClr val="dk1"/>
                </a:solidFill>
                <a:highlight>
                  <a:srgbClr val="FFFFFF"/>
                </a:highlight>
              </a:rPr>
              <a:t> s</a:t>
            </a:r>
            <a:r>
              <a:rPr baseline="30000" lang="en" sz="1100">
                <a:solidFill>
                  <a:schemeClr val="dk1"/>
                </a:solidFill>
                <a:highlight>
                  <a:srgbClr val="FFFFFF"/>
                </a:highlight>
              </a:rPr>
              <a:t>-2</a:t>
            </a:r>
            <a:r>
              <a:rPr lang="en" sz="1100">
                <a:solidFill>
                  <a:schemeClr val="dk1"/>
                </a:solidFill>
                <a:highlight>
                  <a:srgbClr val="FFFFFF"/>
                </a:highlight>
              </a:rPr>
              <a:t>) * (EBWD / 20 m s</a:t>
            </a:r>
            <a:r>
              <a:rPr baseline="30000" lang="en" sz="1100">
                <a:solidFill>
                  <a:schemeClr val="dk1"/>
                </a:solidFill>
                <a:highlight>
                  <a:srgbClr val="FFFFFF"/>
                </a:highlight>
              </a:rPr>
              <a:t>-1</a:t>
            </a:r>
            <a:r>
              <a:rPr lang="en" sz="1100">
                <a:solidFill>
                  <a:schemeClr val="dk1"/>
                </a:solidFill>
                <a:highlight>
                  <a:srgbClr val="FFFFFF"/>
                </a:highlight>
              </a:rPr>
              <a:t>) * (-40 J kg</a:t>
            </a:r>
            <a:r>
              <a:rPr baseline="30000" lang="en" sz="1100">
                <a:solidFill>
                  <a:schemeClr val="dk1"/>
                </a:solidFill>
                <a:highlight>
                  <a:srgbClr val="FFFFFF"/>
                </a:highlight>
              </a:rPr>
              <a:t>-1</a:t>
            </a:r>
            <a:r>
              <a:rPr lang="en" sz="1100">
                <a:solidFill>
                  <a:schemeClr val="dk1"/>
                </a:solidFill>
                <a:highlight>
                  <a:srgbClr val="FFFFFF"/>
                </a:highlight>
              </a:rPr>
              <a:t> / muCIN)</a:t>
            </a:r>
            <a:endParaRPr sz="1100">
              <a:solidFill>
                <a:schemeClr val="dk1"/>
              </a:solidFill>
              <a:highlight>
                <a:srgbClr val="FFFFFF"/>
              </a:highlight>
            </a:endParaRPr>
          </a:p>
          <a:p>
            <a:pPr indent="0" lvl="0" marL="0" rtl="0" algn="l">
              <a:lnSpc>
                <a:spcPct val="115000"/>
              </a:lnSpc>
              <a:spcBef>
                <a:spcPts val="1000"/>
              </a:spcBef>
              <a:spcAft>
                <a:spcPts val="1000"/>
              </a:spcAft>
              <a:buNone/>
            </a:pPr>
            <a:r>
              <a:rPr lang="en" sz="1100">
                <a:solidFill>
                  <a:schemeClr val="dk1"/>
                </a:solidFill>
                <a:highlight>
                  <a:srgbClr val="FFFFFF"/>
                </a:highlight>
              </a:rPr>
              <a:t>EBWD is divided by 20 m s</a:t>
            </a:r>
            <a:r>
              <a:rPr baseline="30000" lang="en" sz="1100">
                <a:solidFill>
                  <a:schemeClr val="dk1"/>
                </a:solidFill>
                <a:highlight>
                  <a:srgbClr val="FFFFFF"/>
                </a:highlight>
              </a:rPr>
              <a:t>-1</a:t>
            </a:r>
            <a:r>
              <a:rPr lang="en" sz="1100">
                <a:solidFill>
                  <a:schemeClr val="dk1"/>
                </a:solidFill>
                <a:highlight>
                  <a:srgbClr val="FFFFFF"/>
                </a:highlight>
              </a:rPr>
              <a:t> in the range of 10-20 m s</a:t>
            </a:r>
            <a:r>
              <a:rPr baseline="30000" lang="en" sz="1100">
                <a:solidFill>
                  <a:schemeClr val="dk1"/>
                </a:solidFill>
                <a:highlight>
                  <a:srgbClr val="FFFFFF"/>
                </a:highlight>
              </a:rPr>
              <a:t>-1</a:t>
            </a:r>
            <a:r>
              <a:rPr lang="en" sz="1100">
                <a:solidFill>
                  <a:schemeClr val="dk1"/>
                </a:solidFill>
                <a:highlight>
                  <a:srgbClr val="FFFFFF"/>
                </a:highlight>
              </a:rPr>
              <a:t>. EBWD less than 10 m s</a:t>
            </a:r>
            <a:r>
              <a:rPr baseline="30000" lang="en" sz="1100">
                <a:solidFill>
                  <a:schemeClr val="dk1"/>
                </a:solidFill>
                <a:highlight>
                  <a:srgbClr val="FFFFFF"/>
                </a:highlight>
              </a:rPr>
              <a:t>-1</a:t>
            </a:r>
            <a:r>
              <a:rPr lang="en" sz="1100">
                <a:solidFill>
                  <a:schemeClr val="dk1"/>
                </a:solidFill>
                <a:highlight>
                  <a:srgbClr val="FFFFFF"/>
                </a:highlight>
              </a:rPr>
              <a:t>is set to zero, and EBWD greater than 20 m s</a:t>
            </a:r>
            <a:r>
              <a:rPr baseline="30000" lang="en" sz="1100">
                <a:solidFill>
                  <a:schemeClr val="dk1"/>
                </a:solidFill>
                <a:highlight>
                  <a:srgbClr val="FFFFFF"/>
                </a:highlight>
              </a:rPr>
              <a:t>-1</a:t>
            </a:r>
            <a:r>
              <a:rPr lang="en" sz="1100">
                <a:solidFill>
                  <a:schemeClr val="dk1"/>
                </a:solidFill>
                <a:highlight>
                  <a:srgbClr val="FFFFFF"/>
                </a:highlight>
              </a:rPr>
              <a:t> is set to one. The muCIN term is based on work by Gropp and Davenport (2018), and it is set to 1.0 when muCIN is greater than -40 kg</a:t>
            </a:r>
            <a:r>
              <a:rPr baseline="30000" lang="en" sz="1100">
                <a:solidFill>
                  <a:schemeClr val="dk1"/>
                </a:solidFill>
                <a:highlight>
                  <a:srgbClr val="FFFFFF"/>
                </a:highlight>
              </a:rPr>
              <a:t>-1</a:t>
            </a:r>
            <a:r>
              <a:rPr lang="en" sz="1100">
                <a:solidFill>
                  <a:schemeClr val="dk1"/>
                </a:solidFill>
                <a:highlight>
                  <a:srgbClr val="FFFFFF"/>
                </a:highlight>
              </a:rPr>
              <a:t>.</a:t>
            </a:r>
            <a:endParaRPr sz="1100">
              <a:solidFill>
                <a:schemeClr val="dk1"/>
              </a:solidFill>
              <a:highlight>
                <a:srgbClr val="FFFFFF"/>
              </a:highlight>
            </a:endParaRPr>
          </a:p>
        </p:txBody>
      </p:sp>
      <p:pic>
        <p:nvPicPr>
          <p:cNvPr id="401" name="Google Shape;401;p49"/>
          <p:cNvPicPr preferRelativeResize="0"/>
          <p:nvPr/>
        </p:nvPicPr>
        <p:blipFill>
          <a:blip r:embed="rId3">
            <a:alphaModFix/>
          </a:blip>
          <a:stretch>
            <a:fillRect/>
          </a:stretch>
        </p:blipFill>
        <p:spPr>
          <a:xfrm>
            <a:off x="4572000" y="486050"/>
            <a:ext cx="4520501" cy="3737374"/>
          </a:xfrm>
          <a:prstGeom prst="rect">
            <a:avLst/>
          </a:prstGeom>
          <a:noFill/>
          <a:ln>
            <a:noFill/>
          </a:ln>
        </p:spPr>
      </p:pic>
      <p:sp>
        <p:nvSpPr>
          <p:cNvPr id="402" name="Google Shape;402;p49"/>
          <p:cNvSpPr txBox="1"/>
          <p:nvPr/>
        </p:nvSpPr>
        <p:spPr>
          <a:xfrm>
            <a:off x="4572000" y="4223425"/>
            <a:ext cx="4392000" cy="9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Not a direct hail forecast but can be useful.</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0"/>
          <p:cNvSpPr txBox="1"/>
          <p:nvPr>
            <p:ph type="title"/>
          </p:nvPr>
        </p:nvSpPr>
        <p:spPr>
          <a:xfrm>
            <a:off x="311700" y="0"/>
            <a:ext cx="85206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Hail </a:t>
            </a:r>
            <a:r>
              <a:rPr lang="en"/>
              <a:t>Forecasting</a:t>
            </a:r>
            <a:r>
              <a:rPr lang="en"/>
              <a:t> Cheat Sheet</a:t>
            </a:r>
            <a:endParaRPr/>
          </a:p>
        </p:txBody>
      </p:sp>
      <p:pic>
        <p:nvPicPr>
          <p:cNvPr id="408" name="Google Shape;408;p50"/>
          <p:cNvPicPr preferRelativeResize="0"/>
          <p:nvPr/>
        </p:nvPicPr>
        <p:blipFill rotWithShape="1">
          <a:blip r:embed="rId3">
            <a:alphaModFix/>
          </a:blip>
          <a:srcRect b="36822" l="4022" r="65865" t="20941"/>
          <a:stretch/>
        </p:blipFill>
        <p:spPr>
          <a:xfrm>
            <a:off x="1889007" y="572700"/>
            <a:ext cx="5365982" cy="4570800"/>
          </a:xfrm>
          <a:prstGeom prst="rect">
            <a:avLst/>
          </a:prstGeom>
          <a:noFill/>
          <a:ln>
            <a:noFill/>
          </a:ln>
        </p:spPr>
      </p:pic>
      <p:sp>
        <p:nvSpPr>
          <p:cNvPr id="409" name="Google Shape;409;p50"/>
          <p:cNvSpPr txBox="1"/>
          <p:nvPr/>
        </p:nvSpPr>
        <p:spPr>
          <a:xfrm>
            <a:off x="6675" y="617150"/>
            <a:ext cx="67200" cy="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April 28 2021 Norman Hail Storm</a:t>
            </a:r>
            <a:endParaRPr/>
          </a:p>
        </p:txBody>
      </p:sp>
      <p:sp>
        <p:nvSpPr>
          <p:cNvPr id="415" name="Google Shape;415;p51"/>
          <p:cNvSpPr txBox="1"/>
          <p:nvPr>
            <p:ph idx="1" type="body"/>
          </p:nvPr>
        </p:nvSpPr>
        <p:spPr>
          <a:xfrm>
            <a:off x="0" y="572700"/>
            <a:ext cx="29577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Swath of 2-2.75 inch hail through Norman. Including my house…</a:t>
            </a:r>
            <a:endParaRPr/>
          </a:p>
          <a:p>
            <a:pPr indent="-342900" lvl="0" marL="457200" rtl="0" algn="l">
              <a:spcBef>
                <a:spcPts val="0"/>
              </a:spcBef>
              <a:spcAft>
                <a:spcPts val="0"/>
              </a:spcAft>
              <a:buSzPts val="1800"/>
              <a:buChar char="●"/>
            </a:pPr>
            <a:r>
              <a:rPr lang="en"/>
              <a:t>Millions in damage thousands of cars dented.</a:t>
            </a:r>
            <a:endParaRPr/>
          </a:p>
          <a:p>
            <a:pPr indent="-342900" lvl="0" marL="457200" rtl="0" algn="l">
              <a:spcBef>
                <a:spcPts val="0"/>
              </a:spcBef>
              <a:spcAft>
                <a:spcPts val="0"/>
              </a:spcAft>
              <a:buSzPts val="1800"/>
              <a:buChar char="●"/>
            </a:pPr>
            <a:r>
              <a:rPr lang="en"/>
              <a:t>Not overly well forecast</a:t>
            </a:r>
            <a:endParaRPr/>
          </a:p>
          <a:p>
            <a:pPr indent="-342900" lvl="0" marL="457200" rtl="0" algn="l">
              <a:spcBef>
                <a:spcPts val="0"/>
              </a:spcBef>
              <a:spcAft>
                <a:spcPts val="0"/>
              </a:spcAft>
              <a:buSzPts val="1800"/>
              <a:buChar char="●"/>
            </a:pPr>
            <a:r>
              <a:rPr lang="en"/>
              <a:t>Audible hail roar!</a:t>
            </a:r>
            <a:endParaRPr/>
          </a:p>
        </p:txBody>
      </p:sp>
      <p:pic>
        <p:nvPicPr>
          <p:cNvPr id="416" name="Google Shape;416;p51"/>
          <p:cNvPicPr preferRelativeResize="0"/>
          <p:nvPr/>
        </p:nvPicPr>
        <p:blipFill>
          <a:blip r:embed="rId3">
            <a:alphaModFix/>
          </a:blip>
          <a:stretch>
            <a:fillRect/>
          </a:stretch>
        </p:blipFill>
        <p:spPr>
          <a:xfrm>
            <a:off x="4687025" y="572700"/>
            <a:ext cx="4267200" cy="2622958"/>
          </a:xfrm>
          <a:prstGeom prst="rect">
            <a:avLst/>
          </a:prstGeom>
          <a:noFill/>
          <a:ln>
            <a:noFill/>
          </a:ln>
        </p:spPr>
      </p:pic>
      <p:pic>
        <p:nvPicPr>
          <p:cNvPr id="417" name="Google Shape;417;p51"/>
          <p:cNvPicPr preferRelativeResize="0"/>
          <p:nvPr/>
        </p:nvPicPr>
        <p:blipFill>
          <a:blip r:embed="rId4">
            <a:alphaModFix/>
          </a:blip>
          <a:stretch>
            <a:fillRect/>
          </a:stretch>
        </p:blipFill>
        <p:spPr>
          <a:xfrm>
            <a:off x="4794550" y="3387733"/>
            <a:ext cx="2412757" cy="1643043"/>
          </a:xfrm>
          <a:prstGeom prst="rect">
            <a:avLst/>
          </a:prstGeom>
          <a:noFill/>
          <a:ln>
            <a:noFill/>
          </a:ln>
        </p:spPr>
      </p:pic>
      <p:pic>
        <p:nvPicPr>
          <p:cNvPr id="418" name="Google Shape;418;p51"/>
          <p:cNvPicPr preferRelativeResize="0"/>
          <p:nvPr/>
        </p:nvPicPr>
        <p:blipFill>
          <a:blip r:embed="rId5">
            <a:alphaModFix/>
          </a:blip>
          <a:stretch>
            <a:fillRect/>
          </a:stretch>
        </p:blipFill>
        <p:spPr>
          <a:xfrm>
            <a:off x="6731251" y="3387735"/>
            <a:ext cx="2412750" cy="1643040"/>
          </a:xfrm>
          <a:prstGeom prst="rect">
            <a:avLst/>
          </a:prstGeom>
          <a:noFill/>
          <a:ln>
            <a:noFill/>
          </a:ln>
        </p:spPr>
      </p:pic>
      <p:pic>
        <p:nvPicPr>
          <p:cNvPr id="419" name="Google Shape;419;p51"/>
          <p:cNvPicPr preferRelativeResize="0"/>
          <p:nvPr/>
        </p:nvPicPr>
        <p:blipFill rotWithShape="1">
          <a:blip r:embed="rId6">
            <a:alphaModFix/>
          </a:blip>
          <a:srcRect b="14891" l="0" r="0" t="4222"/>
          <a:stretch/>
        </p:blipFill>
        <p:spPr>
          <a:xfrm>
            <a:off x="2957700" y="1207425"/>
            <a:ext cx="1836974" cy="33013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52"/>
          <p:cNvPicPr preferRelativeResize="0"/>
          <p:nvPr/>
        </p:nvPicPr>
        <p:blipFill rotWithShape="1">
          <a:blip r:embed="rId3">
            <a:alphaModFix/>
          </a:blip>
          <a:srcRect b="0" l="14842" r="0" t="0"/>
          <a:stretch/>
        </p:blipFill>
        <p:spPr>
          <a:xfrm>
            <a:off x="2" y="0"/>
            <a:ext cx="6294001" cy="5143499"/>
          </a:xfrm>
          <a:prstGeom prst="rect">
            <a:avLst/>
          </a:prstGeom>
          <a:noFill/>
          <a:ln>
            <a:noFill/>
          </a:ln>
        </p:spPr>
      </p:pic>
      <p:pic>
        <p:nvPicPr>
          <p:cNvPr id="425" name="Google Shape;425;p52"/>
          <p:cNvPicPr preferRelativeResize="0"/>
          <p:nvPr/>
        </p:nvPicPr>
        <p:blipFill>
          <a:blip r:embed="rId4">
            <a:alphaModFix/>
          </a:blip>
          <a:stretch>
            <a:fillRect/>
          </a:stretch>
        </p:blipFill>
        <p:spPr>
          <a:xfrm>
            <a:off x="6250791" y="0"/>
            <a:ext cx="289321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nvSpPr>
        <p:spPr>
          <a:xfrm>
            <a:off x="0" y="0"/>
            <a:ext cx="553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https://www.spc.noaa.gov/new/SVRclimo/climo.php?parm=allHail</a:t>
            </a:r>
            <a:endParaRPr/>
          </a:p>
        </p:txBody>
      </p:sp>
      <p:sp>
        <p:nvSpPr>
          <p:cNvPr id="80" name="Google Shape;80;p17"/>
          <p:cNvSpPr txBox="1"/>
          <p:nvPr/>
        </p:nvSpPr>
        <p:spPr>
          <a:xfrm>
            <a:off x="0" y="303800"/>
            <a:ext cx="546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https://www.spc.noaa.gov/new/SVRclimo/climo.php?parm=sigHail</a:t>
            </a:r>
            <a:endParaRPr/>
          </a:p>
        </p:txBody>
      </p:sp>
      <p:pic>
        <p:nvPicPr>
          <p:cNvPr id="81" name="Google Shape;81;p17"/>
          <p:cNvPicPr preferRelativeResize="0"/>
          <p:nvPr/>
        </p:nvPicPr>
        <p:blipFill>
          <a:blip r:embed="rId5">
            <a:alphaModFix/>
          </a:blip>
          <a:stretch>
            <a:fillRect/>
          </a:stretch>
        </p:blipFill>
        <p:spPr>
          <a:xfrm>
            <a:off x="4662550" y="704000"/>
            <a:ext cx="4481450" cy="3187357"/>
          </a:xfrm>
          <a:prstGeom prst="rect">
            <a:avLst/>
          </a:prstGeom>
          <a:noFill/>
          <a:ln>
            <a:noFill/>
          </a:ln>
        </p:spPr>
      </p:pic>
      <p:pic>
        <p:nvPicPr>
          <p:cNvPr id="82" name="Google Shape;82;p17"/>
          <p:cNvPicPr preferRelativeResize="0"/>
          <p:nvPr/>
        </p:nvPicPr>
        <p:blipFill>
          <a:blip r:embed="rId6">
            <a:alphaModFix/>
          </a:blip>
          <a:stretch>
            <a:fillRect/>
          </a:stretch>
        </p:blipFill>
        <p:spPr>
          <a:xfrm>
            <a:off x="0" y="1827374"/>
            <a:ext cx="4662550" cy="33161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1" name="Google Shape;431;p53"/>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7" name="Google Shape;437;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8" name="Google Shape;438;p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5"/>
          <p:cNvSpPr txBox="1"/>
          <p:nvPr>
            <p:ph idx="1" type="body"/>
          </p:nvPr>
        </p:nvSpPr>
        <p:spPr>
          <a:xfrm>
            <a:off x="7397175" y="438475"/>
            <a:ext cx="1521000" cy="4666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Storm was potentially elevated!</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OUN sounding missing I </a:t>
            </a:r>
            <a:r>
              <a:rPr lang="en"/>
              <a:t>wonder</a:t>
            </a:r>
            <a:r>
              <a:rPr lang="en"/>
              <a:t> why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444" name="Google Shape;444;p55"/>
          <p:cNvPicPr preferRelativeResize="0"/>
          <p:nvPr/>
        </p:nvPicPr>
        <p:blipFill>
          <a:blip r:embed="rId3">
            <a:alphaModFix/>
          </a:blip>
          <a:stretch>
            <a:fillRect/>
          </a:stretch>
        </p:blipFill>
        <p:spPr>
          <a:xfrm>
            <a:off x="-4" y="0"/>
            <a:ext cx="7347857" cy="5143500"/>
          </a:xfrm>
          <a:prstGeom prst="rect">
            <a:avLst/>
          </a:prstGeom>
          <a:noFill/>
          <a:ln>
            <a:noFill/>
          </a:ln>
        </p:spPr>
      </p:pic>
      <p:sp>
        <p:nvSpPr>
          <p:cNvPr id="445" name="Google Shape;445;p55"/>
          <p:cNvSpPr/>
          <p:nvPr/>
        </p:nvSpPr>
        <p:spPr>
          <a:xfrm>
            <a:off x="1326600" y="1062825"/>
            <a:ext cx="938700" cy="1923975"/>
          </a:xfrm>
          <a:custGeom>
            <a:rect b="b" l="l" r="r" t="t"/>
            <a:pathLst>
              <a:path extrusionOk="0" h="76959" w="37548">
                <a:moveTo>
                  <a:pt x="37548" y="76959"/>
                </a:moveTo>
                <a:lnTo>
                  <a:pt x="28860" y="48720"/>
                </a:lnTo>
                <a:lnTo>
                  <a:pt x="13964" y="18309"/>
                </a:lnTo>
                <a:lnTo>
                  <a:pt x="0" y="0"/>
                </a:lnTo>
              </a:path>
            </a:pathLst>
          </a:custGeom>
          <a:noFill/>
          <a:ln cap="flat" cmpd="sng" w="9525">
            <a:solidFill>
              <a:schemeClr val="dk1"/>
            </a:solidFill>
            <a:prstDash val="solid"/>
            <a:round/>
            <a:headEnd len="med" w="med" type="none"/>
            <a:tailEnd len="med" w="med" type="none"/>
          </a:ln>
        </p:spPr>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1" name="Google Shape;45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Dents &amp; Dings your Paintless Dent Repair Experts&#10;https://www.fixmyhail.com/&#10;(210) 637-1139&#10;Damaging Hail Storm of Norman Ok Storm 4-28-2021" id="452" name="Google Shape;452;p56" title="Dents &amp; Dings Radar of Norman Ok Storm 4-28-2021">
            <a:hlinkClick r:id="rId3"/>
          </p:cNvPr>
          <p:cNvPicPr preferRelativeResize="0"/>
          <p:nvPr/>
        </p:nvPicPr>
        <p:blipFill>
          <a:blip r:embed="rId4">
            <a:alphaModFix/>
          </a:blip>
          <a:stretch>
            <a:fillRect/>
          </a:stretch>
        </p:blipFill>
        <p:spPr>
          <a:xfrm>
            <a:off x="510775" y="0"/>
            <a:ext cx="8122445" cy="4568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May 16, 2010 OKC Hail Storm</a:t>
            </a:r>
            <a:endParaRPr/>
          </a:p>
        </p:txBody>
      </p:sp>
      <p:sp>
        <p:nvSpPr>
          <p:cNvPr id="458" name="Google Shape;458;p57"/>
          <p:cNvSpPr txBox="1"/>
          <p:nvPr>
            <p:ph idx="1" type="body"/>
          </p:nvPr>
        </p:nvSpPr>
        <p:spPr>
          <a:xfrm>
            <a:off x="0" y="629350"/>
            <a:ext cx="5475600" cy="451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Significant spring hail storm over parts of the southern Plains. </a:t>
            </a:r>
            <a:endParaRPr/>
          </a:p>
          <a:p>
            <a:pPr indent="-342900" lvl="0" marL="457200" rtl="0" algn="l">
              <a:spcBef>
                <a:spcPts val="0"/>
              </a:spcBef>
              <a:spcAft>
                <a:spcPts val="0"/>
              </a:spcAft>
              <a:buSzPts val="1800"/>
              <a:buChar char="●"/>
            </a:pPr>
            <a:r>
              <a:rPr lang="en"/>
              <a:t>A relatively benign pattern without strong surface features but still supported giant hail.</a:t>
            </a:r>
            <a:endParaRPr/>
          </a:p>
        </p:txBody>
      </p:sp>
      <p:pic>
        <p:nvPicPr>
          <p:cNvPr id="459" name="Google Shape;459;p57"/>
          <p:cNvPicPr preferRelativeResize="0"/>
          <p:nvPr/>
        </p:nvPicPr>
        <p:blipFill>
          <a:blip r:embed="rId3">
            <a:alphaModFix/>
          </a:blip>
          <a:stretch>
            <a:fillRect/>
          </a:stretch>
        </p:blipFill>
        <p:spPr>
          <a:xfrm>
            <a:off x="5940415" y="484225"/>
            <a:ext cx="3203585" cy="2087526"/>
          </a:xfrm>
          <a:prstGeom prst="rect">
            <a:avLst/>
          </a:prstGeom>
          <a:noFill/>
          <a:ln>
            <a:noFill/>
          </a:ln>
        </p:spPr>
      </p:pic>
      <p:pic>
        <p:nvPicPr>
          <p:cNvPr id="460" name="Google Shape;460;p57"/>
          <p:cNvPicPr preferRelativeResize="0"/>
          <p:nvPr/>
        </p:nvPicPr>
        <p:blipFill>
          <a:blip r:embed="rId4">
            <a:alphaModFix/>
          </a:blip>
          <a:stretch>
            <a:fillRect/>
          </a:stretch>
        </p:blipFill>
        <p:spPr>
          <a:xfrm>
            <a:off x="5475546" y="2571750"/>
            <a:ext cx="3668455" cy="2571701"/>
          </a:xfrm>
          <a:prstGeom prst="rect">
            <a:avLst/>
          </a:prstGeom>
          <a:noFill/>
          <a:ln>
            <a:noFill/>
          </a:ln>
        </p:spPr>
      </p:pic>
      <p:pic>
        <p:nvPicPr>
          <p:cNvPr id="461" name="Google Shape;461;p57"/>
          <p:cNvPicPr preferRelativeResize="0"/>
          <p:nvPr/>
        </p:nvPicPr>
        <p:blipFill>
          <a:blip r:embed="rId5">
            <a:alphaModFix/>
          </a:blip>
          <a:stretch>
            <a:fillRect/>
          </a:stretch>
        </p:blipFill>
        <p:spPr>
          <a:xfrm>
            <a:off x="0" y="2036875"/>
            <a:ext cx="4980750" cy="3106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8"/>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472" name="Google Shape;472;p59"/>
          <p:cNvPicPr preferRelativeResize="0"/>
          <p:nvPr/>
        </p:nvPicPr>
        <p:blipFill>
          <a:blip r:embed="rId3">
            <a:alphaModFix/>
          </a:blip>
          <a:stretch>
            <a:fillRect/>
          </a:stretch>
        </p:blipFill>
        <p:spPr>
          <a:xfrm>
            <a:off x="1467639" y="0"/>
            <a:ext cx="6208722" cy="5143500"/>
          </a:xfrm>
          <a:prstGeom prst="rect">
            <a:avLst/>
          </a:prstGeom>
          <a:noFill/>
          <a:ln>
            <a:noFill/>
          </a:ln>
        </p:spPr>
      </p:pic>
      <p:sp>
        <p:nvSpPr>
          <p:cNvPr id="473" name="Google Shape;473;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74" name="Google Shape;474;p59"/>
          <p:cNvSpPr/>
          <p:nvPr/>
        </p:nvSpPr>
        <p:spPr>
          <a:xfrm>
            <a:off x="3428428" y="1955950"/>
            <a:ext cx="492550" cy="2395600"/>
          </a:xfrm>
          <a:custGeom>
            <a:rect b="b" l="l" r="r" t="t"/>
            <a:pathLst>
              <a:path extrusionOk="0" h="95824" w="19702">
                <a:moveTo>
                  <a:pt x="17563" y="0"/>
                </a:moveTo>
                <a:cubicBezTo>
                  <a:pt x="17563" y="9302"/>
                  <a:pt x="21789" y="19350"/>
                  <a:pt x="18127" y="27901"/>
                </a:cubicBezTo>
                <a:cubicBezTo>
                  <a:pt x="15744" y="33466"/>
                  <a:pt x="7807" y="34886"/>
                  <a:pt x="4599" y="40020"/>
                </a:cubicBezTo>
                <a:cubicBezTo>
                  <a:pt x="2221" y="43825"/>
                  <a:pt x="723" y="48261"/>
                  <a:pt x="90" y="52703"/>
                </a:cubicBezTo>
                <a:cubicBezTo>
                  <a:pt x="-603" y="57570"/>
                  <a:pt x="4042" y="61735"/>
                  <a:pt x="6572" y="65949"/>
                </a:cubicBezTo>
                <a:cubicBezTo>
                  <a:pt x="11941" y="74891"/>
                  <a:pt x="15872" y="85394"/>
                  <a:pt x="15872" y="95824"/>
                </a:cubicBezTo>
              </a:path>
            </a:pathLst>
          </a:custGeom>
          <a:noFill/>
          <a:ln cap="flat" cmpd="sng" w="38100">
            <a:solidFill>
              <a:srgbClr val="7F6000"/>
            </a:solidFill>
            <a:prstDash val="lgDash"/>
            <a:round/>
            <a:headEnd len="med" w="med" type="none"/>
            <a:tailEnd len="med" w="med" type="none"/>
          </a:ln>
        </p:spPr>
      </p:sp>
      <p:sp>
        <p:nvSpPr>
          <p:cNvPr id="475" name="Google Shape;475;p59"/>
          <p:cNvSpPr/>
          <p:nvPr/>
        </p:nvSpPr>
        <p:spPr>
          <a:xfrm>
            <a:off x="3740675" y="2738034"/>
            <a:ext cx="2522425" cy="479100"/>
          </a:xfrm>
          <a:custGeom>
            <a:rect b="b" l="l" r="r" t="t"/>
            <a:pathLst>
              <a:path extrusionOk="0" h="19164" w="100897">
                <a:moveTo>
                  <a:pt x="0" y="19165"/>
                </a:moveTo>
                <a:cubicBezTo>
                  <a:pt x="11908" y="16790"/>
                  <a:pt x="21551" y="7969"/>
                  <a:pt x="32411" y="2537"/>
                </a:cubicBezTo>
                <a:cubicBezTo>
                  <a:pt x="37663" y="-90"/>
                  <a:pt x="44057" y="1011"/>
                  <a:pt x="49885" y="282"/>
                </a:cubicBezTo>
                <a:cubicBezTo>
                  <a:pt x="67053" y="-1865"/>
                  <a:pt x="83770" y="12314"/>
                  <a:pt x="100897" y="9865"/>
                </a:cubicBezTo>
              </a:path>
            </a:pathLst>
          </a:custGeom>
          <a:noFill/>
          <a:ln cap="flat" cmpd="sng" w="38100">
            <a:solidFill>
              <a:srgbClr val="0000FF"/>
            </a:solidFill>
            <a:prstDash val="solid"/>
            <a:round/>
            <a:headEnd len="med" w="med" type="none"/>
            <a:tailEnd len="med" w="med" type="none"/>
          </a:ln>
        </p:spPr>
      </p:sp>
      <p:sp>
        <p:nvSpPr>
          <p:cNvPr id="476" name="Google Shape;476;p59"/>
          <p:cNvSpPr/>
          <p:nvPr/>
        </p:nvSpPr>
        <p:spPr>
          <a:xfrm>
            <a:off x="3740675" y="2738034"/>
            <a:ext cx="2522425" cy="479100"/>
          </a:xfrm>
          <a:custGeom>
            <a:rect b="b" l="l" r="r" t="t"/>
            <a:pathLst>
              <a:path extrusionOk="0" h="19164" w="100897">
                <a:moveTo>
                  <a:pt x="0" y="19165"/>
                </a:moveTo>
                <a:cubicBezTo>
                  <a:pt x="11908" y="16790"/>
                  <a:pt x="21551" y="7969"/>
                  <a:pt x="32411" y="2537"/>
                </a:cubicBezTo>
                <a:cubicBezTo>
                  <a:pt x="37663" y="-90"/>
                  <a:pt x="44057" y="1011"/>
                  <a:pt x="49885" y="282"/>
                </a:cubicBezTo>
                <a:cubicBezTo>
                  <a:pt x="67053" y="-1865"/>
                  <a:pt x="83770" y="12314"/>
                  <a:pt x="100897" y="9865"/>
                </a:cubicBezTo>
              </a:path>
            </a:pathLst>
          </a:custGeom>
          <a:noFill/>
          <a:ln cap="flat" cmpd="sng" w="38100">
            <a:solidFill>
              <a:srgbClr val="FF0000"/>
            </a:solidFill>
            <a:prstDash val="lgDash"/>
            <a:round/>
            <a:headEnd len="med" w="med" type="none"/>
            <a:tailEnd len="med" w="med" type="none"/>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60"/>
          <p:cNvPicPr preferRelativeResize="0"/>
          <p:nvPr/>
        </p:nvPicPr>
        <p:blipFill>
          <a:blip r:embed="rId3">
            <a:alphaModFix/>
          </a:blip>
          <a:stretch>
            <a:fillRect/>
          </a:stretch>
        </p:blipFill>
        <p:spPr>
          <a:xfrm>
            <a:off x="0" y="0"/>
            <a:ext cx="6251330" cy="5143499"/>
          </a:xfrm>
          <a:prstGeom prst="rect">
            <a:avLst/>
          </a:prstGeom>
          <a:noFill/>
          <a:ln>
            <a:noFill/>
          </a:ln>
        </p:spPr>
      </p:pic>
      <p:pic>
        <p:nvPicPr>
          <p:cNvPr id="482" name="Google Shape;482;p60"/>
          <p:cNvPicPr preferRelativeResize="0"/>
          <p:nvPr/>
        </p:nvPicPr>
        <p:blipFill>
          <a:blip r:embed="rId4">
            <a:alphaModFix/>
          </a:blip>
          <a:stretch>
            <a:fillRect/>
          </a:stretch>
        </p:blipFill>
        <p:spPr>
          <a:xfrm>
            <a:off x="6251325" y="0"/>
            <a:ext cx="2892675" cy="2027849"/>
          </a:xfrm>
          <a:prstGeom prst="rect">
            <a:avLst/>
          </a:prstGeom>
          <a:noFill/>
          <a:ln>
            <a:noFill/>
          </a:ln>
        </p:spPr>
      </p:pic>
      <p:sp>
        <p:nvSpPr>
          <p:cNvPr id="483" name="Google Shape;483;p60"/>
          <p:cNvSpPr txBox="1"/>
          <p:nvPr/>
        </p:nvSpPr>
        <p:spPr>
          <a:xfrm>
            <a:off x="6192650" y="2188450"/>
            <a:ext cx="2951400" cy="2955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Warming would support moderate CAPE with </a:t>
            </a:r>
            <a:r>
              <a:rPr lang="en" sz="1800">
                <a:solidFill>
                  <a:schemeClr val="dk2"/>
                </a:solidFill>
              </a:rPr>
              <a:t>moderate</a:t>
            </a:r>
            <a:r>
              <a:rPr lang="en" sz="1800">
                <a:solidFill>
                  <a:schemeClr val="dk2"/>
                </a:solidFill>
              </a:rPr>
              <a:t> deep-layer shear</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Probable supercell storm mode.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Supercells can produce </a:t>
            </a:r>
            <a:r>
              <a:rPr lang="en" sz="1800">
                <a:solidFill>
                  <a:schemeClr val="dk2"/>
                </a:solidFill>
              </a:rPr>
              <a:t>extremely</a:t>
            </a:r>
            <a:r>
              <a:rPr lang="en" sz="1800">
                <a:solidFill>
                  <a:schemeClr val="dk2"/>
                </a:solidFill>
              </a:rPr>
              <a:t> large hail</a:t>
            </a:r>
            <a:endParaRPr sz="18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61"/>
          <p:cNvPicPr preferRelativeResize="0"/>
          <p:nvPr/>
        </p:nvPicPr>
        <p:blipFill>
          <a:blip r:embed="rId3">
            <a:alphaModFix/>
          </a:blip>
          <a:stretch>
            <a:fillRect/>
          </a:stretch>
        </p:blipFill>
        <p:spPr>
          <a:xfrm>
            <a:off x="328875" y="258604"/>
            <a:ext cx="4877275" cy="4248750"/>
          </a:xfrm>
          <a:prstGeom prst="rect">
            <a:avLst/>
          </a:prstGeom>
          <a:noFill/>
          <a:ln>
            <a:noFill/>
          </a:ln>
        </p:spPr>
      </p:pic>
      <p:sp>
        <p:nvSpPr>
          <p:cNvPr id="489" name="Google Shape;489;p61"/>
          <p:cNvSpPr txBox="1"/>
          <p:nvPr/>
        </p:nvSpPr>
        <p:spPr>
          <a:xfrm>
            <a:off x="5455650" y="357600"/>
            <a:ext cx="2951400" cy="2955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Storm was elevated north of the front!!</a:t>
            </a:r>
            <a:endParaRPr sz="18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62"/>
          <p:cNvPicPr preferRelativeResize="0"/>
          <p:nvPr/>
        </p:nvPicPr>
        <p:blipFill>
          <a:blip r:embed="rId3">
            <a:alphaModFix/>
          </a:blip>
          <a:stretch>
            <a:fillRect/>
          </a:stretch>
        </p:blipFill>
        <p:spPr>
          <a:xfrm>
            <a:off x="0" y="0"/>
            <a:ext cx="4571999" cy="3862647"/>
          </a:xfrm>
          <a:prstGeom prst="rect">
            <a:avLst/>
          </a:prstGeom>
          <a:noFill/>
          <a:ln>
            <a:noFill/>
          </a:ln>
        </p:spPr>
      </p:pic>
      <p:pic>
        <p:nvPicPr>
          <p:cNvPr id="495" name="Google Shape;495;p62"/>
          <p:cNvPicPr preferRelativeResize="0"/>
          <p:nvPr/>
        </p:nvPicPr>
        <p:blipFill>
          <a:blip r:embed="rId4">
            <a:alphaModFix/>
          </a:blip>
          <a:stretch>
            <a:fillRect/>
          </a:stretch>
        </p:blipFill>
        <p:spPr>
          <a:xfrm>
            <a:off x="4497700" y="1244301"/>
            <a:ext cx="4646301" cy="3899201"/>
          </a:xfrm>
          <a:prstGeom prst="rect">
            <a:avLst/>
          </a:prstGeom>
          <a:noFill/>
          <a:ln>
            <a:noFill/>
          </a:ln>
        </p:spPr>
      </p:pic>
      <p:sp>
        <p:nvSpPr>
          <p:cNvPr id="496" name="Google Shape;496;p62"/>
          <p:cNvSpPr txBox="1"/>
          <p:nvPr/>
        </p:nvSpPr>
        <p:spPr>
          <a:xfrm>
            <a:off x="506625" y="3978125"/>
            <a:ext cx="27762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SBCAPE</a:t>
            </a:r>
            <a:endParaRPr sz="1800">
              <a:solidFill>
                <a:schemeClr val="dk2"/>
              </a:solidFill>
            </a:endParaRPr>
          </a:p>
        </p:txBody>
      </p:sp>
      <p:sp>
        <p:nvSpPr>
          <p:cNvPr id="497" name="Google Shape;497;p62"/>
          <p:cNvSpPr txBox="1"/>
          <p:nvPr/>
        </p:nvSpPr>
        <p:spPr>
          <a:xfrm>
            <a:off x="5678300" y="497450"/>
            <a:ext cx="2550600" cy="6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EFFECTIVE SHEAR</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May 8, 2017 Denver Hail Storm</a:t>
            </a:r>
            <a:endParaRPr/>
          </a:p>
        </p:txBody>
      </p:sp>
      <p:sp>
        <p:nvSpPr>
          <p:cNvPr id="503" name="Google Shape;503;p63"/>
          <p:cNvSpPr txBox="1"/>
          <p:nvPr>
            <p:ph idx="1" type="body"/>
          </p:nvPr>
        </p:nvSpPr>
        <p:spPr>
          <a:xfrm>
            <a:off x="0" y="572700"/>
            <a:ext cx="43509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$2.3 Billion dollars in damage through the heart of downtown Denver. </a:t>
            </a:r>
            <a:endParaRPr/>
          </a:p>
          <a:p>
            <a:pPr indent="-342900" lvl="0" marL="457200" rtl="0" algn="l">
              <a:spcBef>
                <a:spcPts val="0"/>
              </a:spcBef>
              <a:spcAft>
                <a:spcPts val="0"/>
              </a:spcAft>
              <a:buSzPts val="1800"/>
              <a:buChar char="●"/>
            </a:pPr>
            <a:r>
              <a:rPr lang="en"/>
              <a:t>Several elevated supercells north of a stationary front.</a:t>
            </a:r>
            <a:endParaRPr/>
          </a:p>
          <a:p>
            <a:pPr indent="-342900" lvl="0" marL="457200" rtl="0" algn="l">
              <a:spcBef>
                <a:spcPts val="0"/>
              </a:spcBef>
              <a:spcAft>
                <a:spcPts val="0"/>
              </a:spcAft>
              <a:buSzPts val="1800"/>
              <a:buChar char="●"/>
            </a:pPr>
            <a:r>
              <a:rPr lang="en"/>
              <a:t>Numerous reports of golf ball and 2 inch wind driven hail.</a:t>
            </a:r>
            <a:endParaRPr/>
          </a:p>
          <a:p>
            <a:pPr indent="0" lvl="0" marL="457200" rtl="0" algn="l">
              <a:spcBef>
                <a:spcPts val="1200"/>
              </a:spcBef>
              <a:spcAft>
                <a:spcPts val="1200"/>
              </a:spcAft>
              <a:buNone/>
            </a:pPr>
            <a:r>
              <a:t/>
            </a:r>
            <a:endParaRPr/>
          </a:p>
        </p:txBody>
      </p:sp>
      <p:pic>
        <p:nvPicPr>
          <p:cNvPr id="504" name="Google Shape;504;p63"/>
          <p:cNvPicPr preferRelativeResize="0"/>
          <p:nvPr/>
        </p:nvPicPr>
        <p:blipFill>
          <a:blip r:embed="rId3">
            <a:alphaModFix/>
          </a:blip>
          <a:stretch>
            <a:fillRect/>
          </a:stretch>
        </p:blipFill>
        <p:spPr>
          <a:xfrm>
            <a:off x="4350900" y="654500"/>
            <a:ext cx="4793101" cy="383449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4"/>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65"/>
          <p:cNvPicPr preferRelativeResize="0"/>
          <p:nvPr/>
        </p:nvPicPr>
        <p:blipFill rotWithShape="1">
          <a:blip r:embed="rId3">
            <a:alphaModFix/>
          </a:blip>
          <a:srcRect b="0" l="0" r="23248" t="0"/>
          <a:stretch/>
        </p:blipFill>
        <p:spPr>
          <a:xfrm>
            <a:off x="0" y="0"/>
            <a:ext cx="4213749" cy="5143501"/>
          </a:xfrm>
          <a:prstGeom prst="rect">
            <a:avLst/>
          </a:prstGeom>
          <a:noFill/>
          <a:ln>
            <a:noFill/>
          </a:ln>
        </p:spPr>
      </p:pic>
      <p:pic>
        <p:nvPicPr>
          <p:cNvPr id="515" name="Google Shape;515;p65"/>
          <p:cNvPicPr preferRelativeResize="0"/>
          <p:nvPr/>
        </p:nvPicPr>
        <p:blipFill>
          <a:blip r:embed="rId4">
            <a:alphaModFix/>
          </a:blip>
          <a:stretch>
            <a:fillRect/>
          </a:stretch>
        </p:blipFill>
        <p:spPr>
          <a:xfrm>
            <a:off x="4213750" y="0"/>
            <a:ext cx="4833938"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its messed stuff up… </a:t>
            </a:r>
            <a:endParaRPr/>
          </a:p>
        </p:txBody>
      </p:sp>
      <p:sp>
        <p:nvSpPr>
          <p:cNvPr id="93" name="Google Shape;93;p19"/>
          <p:cNvSpPr txBox="1"/>
          <p:nvPr>
            <p:ph idx="1" type="body"/>
          </p:nvPr>
        </p:nvSpPr>
        <p:spPr>
          <a:xfrm>
            <a:off x="0" y="440875"/>
            <a:ext cx="3719700" cy="47025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Size discretization of hail from coins and objects has resulted in unrealistic distributions of reported sizes.</a:t>
            </a:r>
            <a:endParaRPr/>
          </a:p>
          <a:p>
            <a:pPr indent="-334327" lvl="0" marL="457200" rtl="0" algn="l">
              <a:spcBef>
                <a:spcPts val="0"/>
              </a:spcBef>
              <a:spcAft>
                <a:spcPts val="0"/>
              </a:spcAft>
              <a:buSzPct val="100000"/>
              <a:buChar char="●"/>
            </a:pPr>
            <a:r>
              <a:rPr lang="en"/>
              <a:t>Hail size should generally decrease in frequency (exponential) but we see a multimodal distribution.</a:t>
            </a:r>
            <a:endParaRPr/>
          </a:p>
          <a:p>
            <a:pPr indent="-334327" lvl="0" marL="457200" rtl="0" algn="l">
              <a:spcBef>
                <a:spcPts val="0"/>
              </a:spcBef>
              <a:spcAft>
                <a:spcPts val="0"/>
              </a:spcAft>
              <a:buSzPct val="100000"/>
              <a:buChar char="●"/>
            </a:pPr>
            <a:r>
              <a:rPr lang="en"/>
              <a:t>Hail size cluster around </a:t>
            </a:r>
            <a:r>
              <a:rPr lang="en"/>
              <a:t>common</a:t>
            </a:r>
            <a:r>
              <a:rPr lang="en"/>
              <a:t> objects and sizes</a:t>
            </a:r>
            <a:endParaRPr/>
          </a:p>
          <a:p>
            <a:pPr indent="-310832" lvl="1" marL="914400" rtl="0" algn="l">
              <a:spcBef>
                <a:spcPts val="0"/>
              </a:spcBef>
              <a:spcAft>
                <a:spcPts val="0"/>
              </a:spcAft>
              <a:buSzPct val="100000"/>
              <a:buChar char="○"/>
            </a:pPr>
            <a:r>
              <a:rPr lang="en"/>
              <a:t>Quarter</a:t>
            </a:r>
            <a:endParaRPr/>
          </a:p>
          <a:p>
            <a:pPr indent="-310832" lvl="1" marL="914400" rtl="0" algn="l">
              <a:spcBef>
                <a:spcPts val="0"/>
              </a:spcBef>
              <a:spcAft>
                <a:spcPts val="0"/>
              </a:spcAft>
              <a:buSzPct val="100000"/>
              <a:buChar char="○"/>
            </a:pPr>
            <a:r>
              <a:rPr lang="en"/>
              <a:t>Golf Ball</a:t>
            </a:r>
            <a:endParaRPr/>
          </a:p>
          <a:p>
            <a:pPr indent="-310832" lvl="1" marL="914400" rtl="0" algn="l">
              <a:spcBef>
                <a:spcPts val="0"/>
              </a:spcBef>
              <a:spcAft>
                <a:spcPts val="0"/>
              </a:spcAft>
              <a:buSzPct val="100000"/>
              <a:buChar char="○"/>
            </a:pPr>
            <a:r>
              <a:rPr lang="en"/>
              <a:t>Baseball</a:t>
            </a:r>
            <a:endParaRPr/>
          </a:p>
          <a:p>
            <a:pPr indent="-334327" lvl="0" marL="457200" rtl="0" algn="l">
              <a:spcBef>
                <a:spcPts val="0"/>
              </a:spcBef>
              <a:spcAft>
                <a:spcPts val="0"/>
              </a:spcAft>
              <a:buSzPct val="100000"/>
              <a:buChar char="●"/>
            </a:pPr>
            <a:r>
              <a:rPr lang="en"/>
              <a:t>It’s gotten much easier to report hail</a:t>
            </a:r>
            <a:endParaRPr/>
          </a:p>
          <a:p>
            <a:pPr indent="-310832" lvl="1" marL="914400" rtl="0" algn="l">
              <a:spcBef>
                <a:spcPts val="0"/>
              </a:spcBef>
              <a:spcAft>
                <a:spcPts val="0"/>
              </a:spcAft>
              <a:buSzPct val="100000"/>
              <a:buChar char="○"/>
            </a:pPr>
            <a:r>
              <a:rPr lang="en"/>
              <a:t>MPING</a:t>
            </a:r>
            <a:endParaRPr/>
          </a:p>
          <a:p>
            <a:pPr indent="-310832" lvl="1" marL="914400" rtl="0" algn="l">
              <a:spcBef>
                <a:spcPts val="0"/>
              </a:spcBef>
              <a:spcAft>
                <a:spcPts val="0"/>
              </a:spcAft>
              <a:buSzPct val="100000"/>
              <a:buChar char="○"/>
            </a:pPr>
            <a:r>
              <a:rPr lang="en"/>
              <a:t>Spotter network</a:t>
            </a:r>
            <a:endParaRPr/>
          </a:p>
          <a:p>
            <a:pPr indent="-310832" lvl="1" marL="914400" rtl="0" algn="l">
              <a:spcBef>
                <a:spcPts val="0"/>
              </a:spcBef>
              <a:spcAft>
                <a:spcPts val="0"/>
              </a:spcAft>
              <a:buSzPct val="100000"/>
              <a:buChar char="○"/>
            </a:pPr>
            <a:r>
              <a:rPr lang="en"/>
              <a:t>Twitter</a:t>
            </a:r>
            <a:endParaRPr/>
          </a:p>
          <a:p>
            <a:pPr indent="-310832" lvl="1" marL="914400" rtl="0" algn="l">
              <a:spcBef>
                <a:spcPts val="0"/>
              </a:spcBef>
              <a:spcAft>
                <a:spcPts val="0"/>
              </a:spcAft>
              <a:buSzPct val="100000"/>
              <a:buChar char="○"/>
            </a:pPr>
            <a:r>
              <a:rPr lang="en"/>
              <a:t>but perhaps not the true size…</a:t>
            </a:r>
            <a:endParaRPr/>
          </a:p>
        </p:txBody>
      </p:sp>
      <p:pic>
        <p:nvPicPr>
          <p:cNvPr id="94" name="Google Shape;94;p19"/>
          <p:cNvPicPr preferRelativeResize="0"/>
          <p:nvPr/>
        </p:nvPicPr>
        <p:blipFill>
          <a:blip r:embed="rId3">
            <a:alphaModFix/>
          </a:blip>
          <a:stretch>
            <a:fillRect/>
          </a:stretch>
        </p:blipFill>
        <p:spPr>
          <a:xfrm>
            <a:off x="6714050" y="499625"/>
            <a:ext cx="2429950" cy="1510200"/>
          </a:xfrm>
          <a:prstGeom prst="rect">
            <a:avLst/>
          </a:prstGeom>
          <a:noFill/>
          <a:ln>
            <a:noFill/>
          </a:ln>
        </p:spPr>
      </p:pic>
      <p:pic>
        <p:nvPicPr>
          <p:cNvPr id="95" name="Google Shape;95;p19"/>
          <p:cNvPicPr preferRelativeResize="0"/>
          <p:nvPr/>
        </p:nvPicPr>
        <p:blipFill rotWithShape="1">
          <a:blip r:embed="rId4">
            <a:alphaModFix/>
          </a:blip>
          <a:srcRect b="0" l="3341" r="5600" t="10031"/>
          <a:stretch/>
        </p:blipFill>
        <p:spPr>
          <a:xfrm>
            <a:off x="3652775" y="2745075"/>
            <a:ext cx="5491225" cy="2398300"/>
          </a:xfrm>
          <a:prstGeom prst="rect">
            <a:avLst/>
          </a:prstGeom>
          <a:noFill/>
          <a:ln>
            <a:noFill/>
          </a:ln>
        </p:spPr>
      </p:pic>
      <p:sp>
        <p:nvSpPr>
          <p:cNvPr id="96" name="Google Shape;96;p19"/>
          <p:cNvSpPr txBox="1"/>
          <p:nvPr/>
        </p:nvSpPr>
        <p:spPr>
          <a:xfrm>
            <a:off x="5220325" y="2308250"/>
            <a:ext cx="2008200" cy="3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Schafer et al., </a:t>
            </a:r>
            <a:endParaRPr sz="1800">
              <a:solidFill>
                <a:schemeClr val="dk2"/>
              </a:solidFill>
            </a:endParaRPr>
          </a:p>
        </p:txBody>
      </p:sp>
      <p:pic>
        <p:nvPicPr>
          <p:cNvPr id="97" name="Google Shape;97;p19"/>
          <p:cNvPicPr preferRelativeResize="0"/>
          <p:nvPr/>
        </p:nvPicPr>
        <p:blipFill>
          <a:blip r:embed="rId5">
            <a:alphaModFix/>
          </a:blip>
          <a:stretch>
            <a:fillRect/>
          </a:stretch>
        </p:blipFill>
        <p:spPr>
          <a:xfrm>
            <a:off x="3820400" y="499618"/>
            <a:ext cx="2792949" cy="1919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Records</a:t>
            </a:r>
            <a:endParaRPr/>
          </a:p>
        </p:txBody>
      </p:sp>
      <p:pic>
        <p:nvPicPr>
          <p:cNvPr id="103" name="Google Shape;103;p20"/>
          <p:cNvPicPr preferRelativeResize="0"/>
          <p:nvPr/>
        </p:nvPicPr>
        <p:blipFill>
          <a:blip r:embed="rId3">
            <a:alphaModFix/>
          </a:blip>
          <a:stretch>
            <a:fillRect/>
          </a:stretch>
        </p:blipFill>
        <p:spPr>
          <a:xfrm>
            <a:off x="4629150" y="572700"/>
            <a:ext cx="4514850" cy="3390900"/>
          </a:xfrm>
          <a:prstGeom prst="rect">
            <a:avLst/>
          </a:prstGeom>
          <a:noFill/>
          <a:ln>
            <a:noFill/>
          </a:ln>
        </p:spPr>
      </p:pic>
      <p:sp>
        <p:nvSpPr>
          <p:cNvPr id="104" name="Google Shape;104;p20"/>
          <p:cNvSpPr txBox="1"/>
          <p:nvPr/>
        </p:nvSpPr>
        <p:spPr>
          <a:xfrm>
            <a:off x="5386575" y="39636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https://en.wikipedia.org/wiki/File:Record_hailstone_Vivian,_SD.jpg</a:t>
            </a:r>
            <a:endParaRPr/>
          </a:p>
        </p:txBody>
      </p:sp>
      <p:sp>
        <p:nvSpPr>
          <p:cNvPr id="105" name="Google Shape;105;p20"/>
          <p:cNvSpPr txBox="1"/>
          <p:nvPr/>
        </p:nvSpPr>
        <p:spPr>
          <a:xfrm>
            <a:off x="0" y="558850"/>
            <a:ext cx="4629000" cy="3912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Us record for </a:t>
            </a:r>
            <a:r>
              <a:rPr lang="en" sz="1800">
                <a:solidFill>
                  <a:schemeClr val="dk2"/>
                </a:solidFill>
              </a:rPr>
              <a:t>diameter</a:t>
            </a:r>
            <a:r>
              <a:rPr lang="en" sz="1800">
                <a:solidFill>
                  <a:schemeClr val="dk2"/>
                </a:solidFill>
              </a:rPr>
              <a:t> is from Vivian, SD july 23rd of 2010</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7.9 inches (20 cm) in diameter and weighed nearly 2 lbs.</a:t>
            </a:r>
            <a:endParaRPr sz="1800">
              <a:solidFill>
                <a:schemeClr val="dk2"/>
              </a:solidFill>
            </a:endParaRPr>
          </a:p>
          <a:p>
            <a:pPr indent="0" lvl="0" marL="457200" rtl="0" algn="l">
              <a:lnSpc>
                <a:spcPct val="115000"/>
              </a:lnSpc>
              <a:spcBef>
                <a:spcPts val="0"/>
              </a:spcBef>
              <a:spcAft>
                <a:spcPts val="0"/>
              </a:spcAft>
              <a:buNone/>
            </a:pPr>
            <a:r>
              <a:t/>
            </a:r>
            <a:endParaRPr sz="1800">
              <a:solidFill>
                <a:schemeClr val="dk2"/>
              </a:solidFill>
            </a:endParaRPr>
          </a:p>
          <a:p>
            <a:pPr indent="-304800" lvl="0" marL="457200" rtl="0" algn="l">
              <a:lnSpc>
                <a:spcPct val="115000"/>
              </a:lnSpc>
              <a:spcBef>
                <a:spcPts val="100"/>
              </a:spcBef>
              <a:spcAft>
                <a:spcPts val="0"/>
              </a:spcAft>
              <a:buClr>
                <a:srgbClr val="202122"/>
              </a:buClr>
              <a:buSzPts val="1200"/>
              <a:buChar char="●"/>
            </a:pPr>
            <a:r>
              <a:rPr b="1" lang="en" sz="1200">
                <a:solidFill>
                  <a:srgbClr val="202122"/>
                </a:solidFill>
                <a:highlight>
                  <a:srgbClr val="FFFFFF"/>
                </a:highlight>
              </a:rPr>
              <a:t>Heaviest:</a:t>
            </a:r>
            <a:r>
              <a:rPr lang="en" sz="1200">
                <a:solidFill>
                  <a:srgbClr val="202122"/>
                </a:solidFill>
                <a:highlight>
                  <a:srgbClr val="FFFFFF"/>
                </a:highlight>
              </a:rPr>
              <a:t> 1.02 kg (2.2 lb); </a:t>
            </a:r>
            <a:r>
              <a:rPr lang="en" sz="1200">
                <a:solidFill>
                  <a:schemeClr val="hlink"/>
                </a:solidFill>
                <a:highlight>
                  <a:srgbClr val="FFFFFF"/>
                </a:highlight>
                <a:uFill>
                  <a:noFill/>
                </a:uFill>
                <a:hlinkClick r:id="rId4"/>
              </a:rPr>
              <a:t>Gopalganj District</a:t>
            </a:r>
            <a:r>
              <a:rPr lang="en" sz="1200">
                <a:solidFill>
                  <a:srgbClr val="202122"/>
                </a:solidFill>
                <a:highlight>
                  <a:srgbClr val="FFFFFF"/>
                </a:highlight>
              </a:rPr>
              <a:t>, Bangladesh, 14 April 1986.</a:t>
            </a:r>
            <a:r>
              <a:rPr baseline="30000" lang="en" sz="1600">
                <a:solidFill>
                  <a:schemeClr val="hlink"/>
                </a:solidFill>
                <a:highlight>
                  <a:srgbClr val="FFFFFF"/>
                </a:highlight>
                <a:uFill>
                  <a:noFill/>
                </a:uFill>
                <a:hlinkClick r:id="rId5"/>
              </a:rPr>
              <a:t>[43]</a:t>
            </a:r>
            <a:r>
              <a:rPr baseline="30000" lang="en" sz="1600">
                <a:solidFill>
                  <a:schemeClr val="hlink"/>
                </a:solidFill>
                <a:highlight>
                  <a:srgbClr val="FFFFFF"/>
                </a:highlight>
                <a:uFill>
                  <a:noFill/>
                </a:uFill>
                <a:hlinkClick r:id="rId6"/>
              </a:rPr>
              <a:t>[44]</a:t>
            </a:r>
            <a:endParaRPr baseline="30000" sz="1600">
              <a:solidFill>
                <a:schemeClr val="hlink"/>
              </a:solidFill>
              <a:highlight>
                <a:srgbClr val="FFFFFF"/>
              </a:highlight>
            </a:endParaRPr>
          </a:p>
          <a:p>
            <a:pPr indent="-304800" lvl="0" marL="457200" rtl="0" algn="l">
              <a:lnSpc>
                <a:spcPct val="115000"/>
              </a:lnSpc>
              <a:spcBef>
                <a:spcPts val="0"/>
              </a:spcBef>
              <a:spcAft>
                <a:spcPts val="0"/>
              </a:spcAft>
              <a:buClr>
                <a:srgbClr val="202122"/>
              </a:buClr>
              <a:buSzPts val="1200"/>
              <a:buChar char="●"/>
            </a:pPr>
            <a:r>
              <a:rPr b="1" lang="en" sz="1200">
                <a:solidFill>
                  <a:srgbClr val="202122"/>
                </a:solidFill>
                <a:highlight>
                  <a:srgbClr val="FFFFFF"/>
                </a:highlight>
              </a:rPr>
              <a:t>Largest diameter officially measured:</a:t>
            </a:r>
            <a:r>
              <a:rPr lang="en" sz="1200">
                <a:solidFill>
                  <a:srgbClr val="202122"/>
                </a:solidFill>
                <a:highlight>
                  <a:srgbClr val="FFFFFF"/>
                </a:highlight>
              </a:rPr>
              <a:t> 7.9 in (20 cm) diameter, 18.622 in (47.3 cm) circumference; </a:t>
            </a:r>
            <a:r>
              <a:rPr lang="en" sz="1200">
                <a:solidFill>
                  <a:schemeClr val="hlink"/>
                </a:solidFill>
                <a:highlight>
                  <a:srgbClr val="FFFFFF"/>
                </a:highlight>
                <a:uFill>
                  <a:noFill/>
                </a:uFill>
                <a:hlinkClick r:id="rId7"/>
              </a:rPr>
              <a:t>Vivian, South Dakota</a:t>
            </a:r>
            <a:r>
              <a:rPr lang="en" sz="1200">
                <a:solidFill>
                  <a:srgbClr val="202122"/>
                </a:solidFill>
                <a:highlight>
                  <a:srgbClr val="FFFFFF"/>
                </a:highlight>
              </a:rPr>
              <a:t>, 23 July 2010.</a:t>
            </a:r>
            <a:r>
              <a:rPr baseline="30000" lang="en" sz="1600">
                <a:solidFill>
                  <a:schemeClr val="hlink"/>
                </a:solidFill>
                <a:highlight>
                  <a:srgbClr val="FFFFFF"/>
                </a:highlight>
                <a:uFill>
                  <a:noFill/>
                </a:uFill>
                <a:hlinkClick r:id="rId8"/>
              </a:rPr>
              <a:t>[45]</a:t>
            </a:r>
            <a:endParaRPr baseline="30000" sz="1600">
              <a:solidFill>
                <a:schemeClr val="hlink"/>
              </a:solidFill>
              <a:highlight>
                <a:srgbClr val="FFFFFF"/>
              </a:highlight>
            </a:endParaRPr>
          </a:p>
          <a:p>
            <a:pPr indent="-304800" lvl="0" marL="457200" rtl="0" algn="l">
              <a:lnSpc>
                <a:spcPct val="115000"/>
              </a:lnSpc>
              <a:spcBef>
                <a:spcPts val="0"/>
              </a:spcBef>
              <a:spcAft>
                <a:spcPts val="0"/>
              </a:spcAft>
              <a:buClr>
                <a:srgbClr val="202122"/>
              </a:buClr>
              <a:buSzPts val="1200"/>
              <a:buChar char="●"/>
            </a:pPr>
            <a:r>
              <a:rPr b="1" lang="en" sz="1200">
                <a:solidFill>
                  <a:srgbClr val="202122"/>
                </a:solidFill>
                <a:highlight>
                  <a:srgbClr val="FFFFFF"/>
                </a:highlight>
              </a:rPr>
              <a:t>Largest circumference officially measured:</a:t>
            </a:r>
            <a:r>
              <a:rPr lang="en" sz="1200">
                <a:solidFill>
                  <a:srgbClr val="202122"/>
                </a:solidFill>
                <a:highlight>
                  <a:srgbClr val="FFFFFF"/>
                </a:highlight>
              </a:rPr>
              <a:t> 18.74 in (47.6 cm) circumference, 7.0 in (17.8 cm) diameter; </a:t>
            </a:r>
            <a:r>
              <a:rPr lang="en" sz="1200">
                <a:solidFill>
                  <a:schemeClr val="hlink"/>
                </a:solidFill>
                <a:highlight>
                  <a:srgbClr val="FFFFFF"/>
                </a:highlight>
                <a:uFill>
                  <a:noFill/>
                </a:uFill>
                <a:hlinkClick r:id="rId9"/>
              </a:rPr>
              <a:t>Aurora, Nebraska</a:t>
            </a:r>
            <a:r>
              <a:rPr lang="en" sz="1200">
                <a:solidFill>
                  <a:srgbClr val="202122"/>
                </a:solidFill>
                <a:highlight>
                  <a:srgbClr val="FFFFFF"/>
                </a:highlight>
              </a:rPr>
              <a:t>, 22 June 2003.</a:t>
            </a:r>
            <a:r>
              <a:rPr baseline="30000" lang="en" sz="1600">
                <a:solidFill>
                  <a:schemeClr val="hlink"/>
                </a:solidFill>
                <a:highlight>
                  <a:srgbClr val="FFFFFF"/>
                </a:highlight>
                <a:uFill>
                  <a:noFill/>
                </a:uFill>
                <a:hlinkClick r:id="rId10"/>
              </a:rPr>
              <a:t>[44]</a:t>
            </a:r>
            <a:r>
              <a:rPr baseline="30000" lang="en" sz="1600">
                <a:solidFill>
                  <a:schemeClr val="hlink"/>
                </a:solidFill>
                <a:highlight>
                  <a:srgbClr val="FFFFFF"/>
                </a:highlight>
                <a:uFill>
                  <a:noFill/>
                </a:uFill>
                <a:hlinkClick r:id="rId11"/>
              </a:rPr>
              <a:t>[46]</a:t>
            </a:r>
            <a:endParaRPr baseline="30000" sz="1600">
              <a:solidFill>
                <a:schemeClr val="hlink"/>
              </a:solidFill>
              <a:highlight>
                <a:srgbClr val="FFFFFF"/>
              </a:highlight>
            </a:endParaRPr>
          </a:p>
          <a:p>
            <a:pPr indent="-304800" lvl="0" marL="457200" rtl="0" algn="l">
              <a:lnSpc>
                <a:spcPct val="115000"/>
              </a:lnSpc>
              <a:spcBef>
                <a:spcPts val="0"/>
              </a:spcBef>
              <a:spcAft>
                <a:spcPts val="0"/>
              </a:spcAft>
              <a:buClr>
                <a:srgbClr val="202122"/>
              </a:buClr>
              <a:buSzPts val="1200"/>
              <a:buChar char="●"/>
            </a:pPr>
            <a:r>
              <a:rPr b="1" lang="en" sz="1200">
                <a:solidFill>
                  <a:srgbClr val="202122"/>
                </a:solidFill>
                <a:highlight>
                  <a:srgbClr val="FFFFFF"/>
                </a:highlight>
              </a:rPr>
              <a:t>Greatest average hail precipitation:</a:t>
            </a:r>
            <a:r>
              <a:rPr lang="en" sz="1200">
                <a:solidFill>
                  <a:srgbClr val="202122"/>
                </a:solidFill>
                <a:highlight>
                  <a:srgbClr val="FFFFFF"/>
                </a:highlight>
              </a:rPr>
              <a:t> </a:t>
            </a:r>
            <a:r>
              <a:rPr lang="en" sz="1200">
                <a:solidFill>
                  <a:schemeClr val="hlink"/>
                </a:solidFill>
                <a:highlight>
                  <a:srgbClr val="FFFFFF"/>
                </a:highlight>
                <a:uFill>
                  <a:noFill/>
                </a:uFill>
                <a:hlinkClick r:id="rId12"/>
              </a:rPr>
              <a:t>Kericho</a:t>
            </a:r>
            <a:r>
              <a:rPr lang="en" sz="1200">
                <a:solidFill>
                  <a:srgbClr val="202122"/>
                </a:solidFill>
                <a:highlight>
                  <a:srgbClr val="FFFFFF"/>
                </a:highlight>
              </a:rPr>
              <a:t>, Kenya experiences hailstorms, on average, 50 days annually. </a:t>
            </a:r>
            <a:endParaRPr sz="1800">
              <a:solidFill>
                <a:schemeClr val="dk2"/>
              </a:solidFill>
            </a:endParaRPr>
          </a:p>
        </p:txBody>
      </p:sp>
      <p:sp>
        <p:nvSpPr>
          <p:cNvPr id="106" name="Google Shape;106;p20"/>
          <p:cNvSpPr txBox="1"/>
          <p:nvPr/>
        </p:nvSpPr>
        <p:spPr>
          <a:xfrm>
            <a:off x="0" y="4667400"/>
            <a:ext cx="89475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Basics of Hail Formation: Ingredients</a:t>
            </a:r>
            <a:endParaRPr/>
          </a:p>
        </p:txBody>
      </p:sp>
      <p:sp>
        <p:nvSpPr>
          <p:cNvPr id="112" name="Google Shape;112;p21"/>
          <p:cNvSpPr txBox="1"/>
          <p:nvPr>
            <p:ph idx="1" type="body"/>
          </p:nvPr>
        </p:nvSpPr>
        <p:spPr>
          <a:xfrm>
            <a:off x="-38850" y="572700"/>
            <a:ext cx="4572000" cy="42801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Hail requires 3 ingredients.</a:t>
            </a:r>
            <a:endParaRPr/>
          </a:p>
          <a:p>
            <a:pPr indent="-342900" lvl="0" marL="457200" rtl="0" algn="l">
              <a:spcBef>
                <a:spcPts val="0"/>
              </a:spcBef>
              <a:spcAft>
                <a:spcPts val="0"/>
              </a:spcAft>
              <a:buSzPts val="1800"/>
              <a:buChar char="●"/>
            </a:pPr>
            <a:r>
              <a:rPr lang="en"/>
              <a:t>Hail Embryo</a:t>
            </a:r>
            <a:endParaRPr/>
          </a:p>
          <a:p>
            <a:pPr indent="-317500" lvl="1" marL="914400" rtl="0" algn="l">
              <a:spcBef>
                <a:spcPts val="0"/>
              </a:spcBef>
              <a:spcAft>
                <a:spcPts val="0"/>
              </a:spcAft>
              <a:buSzPts val="1400"/>
              <a:buChar char="○"/>
            </a:pPr>
            <a:r>
              <a:rPr lang="en"/>
              <a:t>An ice nuclei that begins the freezing process.</a:t>
            </a:r>
            <a:endParaRPr/>
          </a:p>
          <a:p>
            <a:pPr indent="-342900" lvl="0" marL="457200" rtl="0" algn="l">
              <a:spcBef>
                <a:spcPts val="0"/>
              </a:spcBef>
              <a:spcAft>
                <a:spcPts val="0"/>
              </a:spcAft>
              <a:buSzPts val="1800"/>
              <a:buChar char="●"/>
            </a:pPr>
            <a:r>
              <a:rPr lang="en"/>
              <a:t>A </a:t>
            </a:r>
            <a:r>
              <a:rPr i="1" lang="en"/>
              <a:t>moderately</a:t>
            </a:r>
            <a:r>
              <a:rPr lang="en"/>
              <a:t> strong updraft.</a:t>
            </a:r>
            <a:endParaRPr/>
          </a:p>
          <a:p>
            <a:pPr indent="-317500" lvl="1" marL="914400" rtl="0" algn="l">
              <a:spcBef>
                <a:spcPts val="0"/>
              </a:spcBef>
              <a:spcAft>
                <a:spcPts val="0"/>
              </a:spcAft>
              <a:buSzPts val="1400"/>
              <a:buChar char="○"/>
            </a:pPr>
            <a:r>
              <a:rPr lang="en"/>
              <a:t>The updraft must be strong enough to suspend large and heavy hailstones, but not too strong to maximize residence time</a:t>
            </a:r>
            <a:endParaRPr strike="sngStrike">
              <a:solidFill>
                <a:srgbClr val="FF0000"/>
              </a:solidFill>
            </a:endParaRPr>
          </a:p>
          <a:p>
            <a:pPr indent="-317500" lvl="1" marL="914400" rtl="0" algn="l">
              <a:spcBef>
                <a:spcPts val="0"/>
              </a:spcBef>
              <a:spcAft>
                <a:spcPts val="0"/>
              </a:spcAft>
              <a:buSzPts val="1400"/>
              <a:buChar char="○"/>
            </a:pPr>
            <a:r>
              <a:rPr lang="en" strike="sngStrike">
                <a:solidFill>
                  <a:srgbClr val="FF0000"/>
                </a:solidFill>
              </a:rPr>
              <a:t>and to provide a continuous flux of water vapor</a:t>
            </a:r>
            <a:r>
              <a:rPr lang="en">
                <a:solidFill>
                  <a:srgbClr val="FF0000"/>
                </a:solidFill>
              </a:rPr>
              <a:t>.</a:t>
            </a:r>
            <a:endParaRPr>
              <a:solidFill>
                <a:srgbClr val="FF0000"/>
              </a:solidFill>
            </a:endParaRPr>
          </a:p>
          <a:p>
            <a:pPr indent="-342900" lvl="0" marL="457200" rtl="0" algn="l">
              <a:spcBef>
                <a:spcPts val="0"/>
              </a:spcBef>
              <a:spcAft>
                <a:spcPts val="0"/>
              </a:spcAft>
              <a:buSzPts val="1800"/>
              <a:buChar char="●"/>
            </a:pPr>
            <a:r>
              <a:rPr lang="en"/>
              <a:t>Moisture or saturation</a:t>
            </a:r>
            <a:endParaRPr/>
          </a:p>
          <a:p>
            <a:pPr indent="-317500" lvl="1" marL="914400" rtl="0" algn="l">
              <a:spcBef>
                <a:spcPts val="0"/>
              </a:spcBef>
              <a:spcAft>
                <a:spcPts val="0"/>
              </a:spcAft>
              <a:buSzPts val="1400"/>
              <a:buChar char="○"/>
            </a:pPr>
            <a:r>
              <a:rPr lang="en"/>
              <a:t>Supercooled liquid water (SLW) is required for accretion to build large hailstones.</a:t>
            </a:r>
            <a:endParaRPr/>
          </a:p>
          <a:p>
            <a:pPr indent="-317500" lvl="1" marL="914400" rtl="0" algn="l">
              <a:spcBef>
                <a:spcPts val="0"/>
              </a:spcBef>
              <a:spcAft>
                <a:spcPts val="0"/>
              </a:spcAft>
              <a:buSzPts val="1400"/>
              <a:buChar char="○"/>
            </a:pPr>
            <a:r>
              <a:rPr lang="en"/>
              <a:t>As stones grow their terminal velocity increases until it surpass the updraft speed.</a:t>
            </a:r>
            <a:endParaRPr/>
          </a:p>
          <a:p>
            <a:pPr indent="-317500" lvl="1" marL="914400" rtl="0" algn="l">
              <a:spcBef>
                <a:spcPts val="0"/>
              </a:spcBef>
              <a:spcAft>
                <a:spcPts val="0"/>
              </a:spcAft>
              <a:buSzPts val="1400"/>
              <a:buChar char="○"/>
            </a:pPr>
            <a:r>
              <a:rPr lang="en" sz="1350">
                <a:solidFill>
                  <a:srgbClr val="EEF0FF"/>
                </a:solidFill>
                <a:highlight>
                  <a:srgbClr val="34457F"/>
                </a:highlight>
                <a:latin typeface="Roboto"/>
                <a:ea typeface="Roboto"/>
                <a:cs typeface="Roboto"/>
                <a:sym typeface="Roboto"/>
              </a:rPr>
              <a:t>v_t = √( (2 x M x G) / (A x C_d x ρ) )</a:t>
            </a:r>
            <a:endParaRPr/>
          </a:p>
        </p:txBody>
      </p:sp>
      <p:pic>
        <p:nvPicPr>
          <p:cNvPr id="113" name="Google Shape;113;p21"/>
          <p:cNvPicPr preferRelativeResize="0"/>
          <p:nvPr/>
        </p:nvPicPr>
        <p:blipFill>
          <a:blip r:embed="rId3">
            <a:alphaModFix/>
          </a:blip>
          <a:stretch>
            <a:fillRect/>
          </a:stretch>
        </p:blipFill>
        <p:spPr>
          <a:xfrm>
            <a:off x="4572000" y="1803038"/>
            <a:ext cx="4572001" cy="2401125"/>
          </a:xfrm>
          <a:prstGeom prst="rect">
            <a:avLst/>
          </a:prstGeom>
          <a:noFill/>
          <a:ln>
            <a:noFill/>
          </a:ln>
        </p:spPr>
      </p:pic>
      <p:sp>
        <p:nvSpPr>
          <p:cNvPr id="114" name="Google Shape;114;p21"/>
          <p:cNvSpPr txBox="1"/>
          <p:nvPr/>
        </p:nvSpPr>
        <p:spPr>
          <a:xfrm>
            <a:off x="4870350" y="4296875"/>
            <a:ext cx="4086900" cy="6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C_d=0.47 A=0.031 m2 ρ=1.3 </a:t>
            </a:r>
            <a:endParaRPr sz="1800">
              <a:solidFill>
                <a:schemeClr val="dk2"/>
              </a:solidFill>
            </a:endParaRPr>
          </a:p>
        </p:txBody>
      </p:sp>
      <p:sp>
        <p:nvSpPr>
          <p:cNvPr id="115" name="Google Shape;115;p21"/>
          <p:cNvSpPr txBox="1"/>
          <p:nvPr/>
        </p:nvSpPr>
        <p:spPr>
          <a:xfrm>
            <a:off x="19050" y="4681800"/>
            <a:ext cx="910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v_t = √( (2 x M</a:t>
            </a:r>
            <a:r>
              <a:rPr i="1" lang="en" sz="1800">
                <a:solidFill>
                  <a:schemeClr val="dk2"/>
                </a:solidFill>
              </a:rPr>
              <a:t>(0.87 kg)</a:t>
            </a:r>
            <a:r>
              <a:rPr lang="en" sz="1800">
                <a:solidFill>
                  <a:schemeClr val="dk2"/>
                </a:solidFill>
              </a:rPr>
              <a:t> x G) / (A</a:t>
            </a:r>
            <a:r>
              <a:rPr i="1" lang="en" sz="1800">
                <a:solidFill>
                  <a:schemeClr val="dk2"/>
                </a:solidFill>
              </a:rPr>
              <a:t>(3.14 x .1**2)</a:t>
            </a:r>
            <a:r>
              <a:rPr lang="en" sz="1800">
                <a:solidFill>
                  <a:schemeClr val="dk2"/>
                </a:solidFill>
              </a:rPr>
              <a:t> x C_d </a:t>
            </a:r>
            <a:r>
              <a:rPr i="1" lang="en" sz="1800">
                <a:solidFill>
                  <a:schemeClr val="dk2"/>
                </a:solidFill>
              </a:rPr>
              <a:t>(0.47)</a:t>
            </a:r>
            <a:r>
              <a:rPr lang="en" sz="1800">
                <a:solidFill>
                  <a:schemeClr val="dk2"/>
                </a:solidFill>
              </a:rPr>
              <a:t> x ρ) ) == </a:t>
            </a:r>
            <a:r>
              <a:rPr b="1" lang="en" sz="1800">
                <a:solidFill>
                  <a:schemeClr val="dk2"/>
                </a:solidFill>
              </a:rPr>
              <a:t>35 m/s (80 mph!)</a:t>
            </a:r>
            <a:endParaRPr b="1"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473273" y="0"/>
            <a:ext cx="8197452"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